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&amp;ehk=yXRuNtc4GbUbkeW3z5dg6g&amp;pid=OfficeInsert" ContentType="image/jpeg"/>
  <Default Extension="png&amp;ehk=ttxuB1Ok6kmpjrcw8HMh4Q&amp;pid=OfficeInsert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38"/>
  </p:notesMasterIdLst>
  <p:sldIdLst>
    <p:sldId id="256" r:id="rId2"/>
    <p:sldId id="257" r:id="rId3"/>
    <p:sldId id="281" r:id="rId4"/>
    <p:sldId id="283" r:id="rId5"/>
    <p:sldId id="282" r:id="rId6"/>
    <p:sldId id="292" r:id="rId7"/>
    <p:sldId id="291" r:id="rId8"/>
    <p:sldId id="293" r:id="rId9"/>
    <p:sldId id="294" r:id="rId10"/>
    <p:sldId id="258" r:id="rId11"/>
    <p:sldId id="259" r:id="rId12"/>
    <p:sldId id="264" r:id="rId13"/>
    <p:sldId id="265" r:id="rId14"/>
    <p:sldId id="260" r:id="rId15"/>
    <p:sldId id="261" r:id="rId16"/>
    <p:sldId id="287" r:id="rId17"/>
    <p:sldId id="285" r:id="rId18"/>
    <p:sldId id="289" r:id="rId19"/>
    <p:sldId id="262" r:id="rId20"/>
    <p:sldId id="266" r:id="rId21"/>
    <p:sldId id="263" r:id="rId22"/>
    <p:sldId id="267" r:id="rId23"/>
    <p:sldId id="268" r:id="rId24"/>
    <p:sldId id="269" r:id="rId25"/>
    <p:sldId id="271" r:id="rId26"/>
    <p:sldId id="272" r:id="rId27"/>
    <p:sldId id="270" r:id="rId28"/>
    <p:sldId id="273" r:id="rId29"/>
    <p:sldId id="274" r:id="rId30"/>
    <p:sldId id="275" r:id="rId31"/>
    <p:sldId id="277" r:id="rId32"/>
    <p:sldId id="276" r:id="rId33"/>
    <p:sldId id="286" r:id="rId34"/>
    <p:sldId id="278" r:id="rId35"/>
    <p:sldId id="279" r:id="rId36"/>
    <p:sldId id="280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62B27"/>
    <a:srgbClr val="000000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6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88E7D-9573-4557-A09E-02C92B19F3B6}" type="datetimeFigureOut">
              <a:rPr lang="fr-CA" smtClean="0"/>
              <a:t>2017-09-13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BD2DB-CFBC-47EF-85E8-467357EE70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320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B1E8A-1510-4BD1-8254-F6A405141884}" type="slidenum">
              <a:rPr lang="fr-CA"/>
              <a:pPr/>
              <a:t>6</a:t>
            </a:fld>
            <a:endParaRPr lang="fr-CA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52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D3FFF-FFDD-4089-AA15-2F1F4302F891}" type="slidenum">
              <a:rPr lang="fr-CA"/>
              <a:pPr/>
              <a:t>7</a:t>
            </a:fld>
            <a:endParaRPr lang="fr-CA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65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40F2E-B8F5-47D6-8FA7-222864FA8848}" type="slidenum">
              <a:rPr lang="fr-CA"/>
              <a:pPr/>
              <a:t>8</a:t>
            </a:fld>
            <a:endParaRPr lang="fr-CA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18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DA70A-9069-476A-927A-0FAC375F87BF}" type="slidenum">
              <a:rPr lang="fr-CA"/>
              <a:pPr/>
              <a:t>9</a:t>
            </a:fld>
            <a:endParaRPr lang="fr-CA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5459" r="12170" b="17281"/>
          <a:stretch/>
        </p:blipFill>
        <p:spPr>
          <a:xfrm>
            <a:off x="-111384" y="-12700"/>
            <a:ext cx="4143738" cy="6883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38600" y="1122363"/>
            <a:ext cx="6629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D2E2-77DE-4610-B42C-7222AADF8421}" type="datetime1">
              <a:rPr lang="fr-CA" smtClean="0"/>
              <a:t>2017-09-13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‹N°›</a:t>
            </a:fld>
            <a:endParaRPr lang="fr-CA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725445" y="6277183"/>
            <a:ext cx="1306909" cy="0"/>
          </a:xfrm>
          <a:prstGeom prst="line">
            <a:avLst/>
          </a:prstGeom>
          <a:ln w="3175">
            <a:solidFill>
              <a:srgbClr val="E62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-111384" y="6277183"/>
            <a:ext cx="794965" cy="0"/>
          </a:xfrm>
          <a:prstGeom prst="line">
            <a:avLst/>
          </a:prstGeom>
          <a:ln w="3175">
            <a:solidFill>
              <a:srgbClr val="E62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43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84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26000" y="1825625"/>
            <a:ext cx="65278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A524-C78B-4827-92D2-C49B4D6C9AB8}" type="datetime1">
              <a:rPr lang="fr-CA" smtClean="0"/>
              <a:t>2017-09-13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429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0746-7EA9-4451-BB40-B159A7FBB24A}" type="datetime1">
              <a:rPr lang="fr-CA" smtClean="0"/>
              <a:t>2017-09-13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376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 userDrawn="1"/>
        </p:nvSpPr>
        <p:spPr>
          <a:xfrm rot="4666397">
            <a:off x="2343987" y="-3101516"/>
            <a:ext cx="9011512" cy="12824632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6AF-35F6-4642-AEFA-D2D5E79C1C39}" type="datetime1">
              <a:rPr lang="fr-CA" smtClean="0"/>
              <a:t>2017-09-13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303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D9BA-3CC7-4067-9FB4-3CA353385DD4}" type="datetime1">
              <a:rPr lang="fr-CA" smtClean="0"/>
              <a:t>2017-09-13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6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F5B-2389-4C7E-B7E9-0CE497AD68A0}" type="datetime1">
              <a:rPr lang="fr-CA" smtClean="0"/>
              <a:t>2017-09-13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636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F943-09F1-49CB-9069-FC15BD117825}" type="datetime1">
              <a:rPr lang="fr-CA" smtClean="0"/>
              <a:t>2017-09-13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17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D3F3-DFC3-408E-8046-5F0B56C1898F}" type="datetime1">
              <a:rPr lang="fr-CA" smtClean="0"/>
              <a:t>2017-09-13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149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D8EB-4078-4FBE-912C-9A71125FDBBB}" type="datetime1">
              <a:rPr lang="fr-CA" smtClean="0"/>
              <a:t>2017-09-13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3"/>
          </p:nvPr>
        </p:nvSpPr>
        <p:spPr>
          <a:xfrm>
            <a:off x="4910666" y="1825625"/>
            <a:ext cx="6443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825625"/>
            <a:ext cx="396240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9538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1468" y="6298936"/>
            <a:ext cx="559064" cy="559064"/>
            <a:chOff x="313266" y="6344807"/>
            <a:chExt cx="512537" cy="512537"/>
          </a:xfrm>
        </p:grpSpPr>
        <p:sp>
          <p:nvSpPr>
            <p:cNvPr id="8" name="Rectangle 7"/>
            <p:cNvSpPr/>
            <p:nvPr userDrawn="1"/>
          </p:nvSpPr>
          <p:spPr>
            <a:xfrm>
              <a:off x="313266" y="6344807"/>
              <a:ext cx="512537" cy="512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bg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75"/>
            <a:stretch/>
          </p:blipFill>
          <p:spPr>
            <a:xfrm>
              <a:off x="487149" y="6403039"/>
              <a:ext cx="164771" cy="396073"/>
            </a:xfrm>
            <a:prstGeom prst="rect">
              <a:avLst/>
            </a:prstGeom>
          </p:spPr>
        </p:pic>
      </p:grp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32B7D2-FB55-476E-B081-DBF7565F291B}" type="datetime1">
              <a:rPr lang="fr-CA" smtClean="0"/>
              <a:pPr/>
              <a:t>2017-09-13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01B508-B952-414E-AEB1-D48B5C65E2A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0" y="6274856"/>
            <a:ext cx="12192000" cy="0"/>
          </a:xfrm>
          <a:prstGeom prst="line">
            <a:avLst/>
          </a:prstGeom>
          <a:ln w="3175">
            <a:solidFill>
              <a:srgbClr val="E62B2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8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4" r:id="rId2"/>
    <p:sldLayoutId id="2147483852" r:id="rId3"/>
    <p:sldLayoutId id="2147483853" r:id="rId4"/>
    <p:sldLayoutId id="2147483855" r:id="rId5"/>
    <p:sldLayoutId id="2147483856" r:id="rId6"/>
    <p:sldLayoutId id="2147483857" r:id="rId7"/>
    <p:sldLayoutId id="2147483859" r:id="rId8"/>
    <p:sldLayoutId id="21474838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62B27"/>
          </a:solidFill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E62B27"/>
        </a:buClr>
        <a:buFont typeface="Tw Cen MT" panose="020B0602020104020603" pitchFamily="34" charset="0"/>
        <a:buChar char="&gt;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62B27"/>
        </a:buClr>
        <a:buFont typeface="Tw Cen MT" panose="020B0602020104020603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62B27"/>
        </a:buClr>
        <a:buFont typeface="Tw Cen MT" panose="020B0602020104020603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62B27"/>
        </a:buClr>
        <a:buFont typeface="Tw Cen MT" panose="020B0602020104020603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62B27"/>
        </a:buClr>
        <a:buFont typeface="Tw Cen MT" panose="020B0602020104020603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&amp;ehk=yXRuNtc4GbUbkeW3z5dg6g&amp;pid=OfficeInsert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&amp;ehk=ttxuB1Ok6kmpjrcw8HMh4Q&amp;pid=OfficeInsert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6235" y="484094"/>
            <a:ext cx="7171765" cy="2272553"/>
          </a:xfrm>
        </p:spPr>
        <p:txBody>
          <a:bodyPr>
            <a:normAutofit/>
          </a:bodyPr>
          <a:lstStyle/>
          <a:p>
            <a:r>
              <a:rPr lang="fr-CA" dirty="0" smtClean="0"/>
              <a:t>La lutte au bruit en milieu travail en 2017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46613" y="3267635"/>
            <a:ext cx="8364070" cy="2528047"/>
          </a:xfrm>
        </p:spPr>
        <p:txBody>
          <a:bodyPr>
            <a:normAutofit/>
          </a:bodyPr>
          <a:lstStyle/>
          <a:p>
            <a:r>
              <a:rPr lang="fr-CA" sz="3200" b="1" dirty="0" smtClean="0"/>
              <a:t>Présentation Serge Beaulieu</a:t>
            </a:r>
          </a:p>
          <a:p>
            <a:r>
              <a:rPr lang="fr-CA" sz="3200" b="1" dirty="0" smtClean="0"/>
              <a:t>Conférence régionale Santé et Sécurité</a:t>
            </a:r>
          </a:p>
          <a:p>
            <a:r>
              <a:rPr lang="fr-CA" sz="3200" b="1" dirty="0" smtClean="0"/>
              <a:t>AFPC-Québec</a:t>
            </a:r>
          </a:p>
          <a:p>
            <a:r>
              <a:rPr lang="fr-CA" sz="3200" b="1" dirty="0"/>
              <a:t>9</a:t>
            </a:r>
            <a:r>
              <a:rPr lang="fr-CA" sz="3200" b="1" dirty="0" smtClean="0"/>
              <a:t> septembre 2017</a:t>
            </a:r>
            <a:endParaRPr lang="fr-CA" sz="3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81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/>
          <a:lstStyle/>
          <a:p>
            <a:r>
              <a:rPr lang="fr-CA" dirty="0" smtClean="0"/>
              <a:t>Le bruit au travail: Un fléau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224" y="1532965"/>
            <a:ext cx="10775576" cy="4643998"/>
          </a:xfrm>
        </p:spPr>
        <p:txBody>
          <a:bodyPr>
            <a:normAutofit fontScale="92500"/>
          </a:bodyPr>
          <a:lstStyle/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000" dirty="0" smtClean="0">
                <a:solidFill>
                  <a:prstClr val="black"/>
                </a:solidFill>
              </a:rPr>
              <a:t>Environ </a:t>
            </a:r>
            <a:r>
              <a:rPr lang="fr-CA" sz="4000" dirty="0">
                <a:solidFill>
                  <a:prstClr val="black"/>
                </a:solidFill>
              </a:rPr>
              <a:t>100 000 travailleurs et travailleuses exposés à des bruits de plus de 90 </a:t>
            </a:r>
            <a:r>
              <a:rPr lang="fr-CA" sz="4000" dirty="0" err="1">
                <a:solidFill>
                  <a:prstClr val="black"/>
                </a:solidFill>
              </a:rPr>
              <a:t>dBA</a:t>
            </a:r>
            <a:r>
              <a:rPr lang="fr-CA" sz="4000" dirty="0">
                <a:solidFill>
                  <a:prstClr val="black"/>
                </a:solidFill>
              </a:rPr>
              <a:t> (la norme québécoise</a:t>
            </a:r>
            <a:r>
              <a:rPr lang="fr-CA" sz="4000" dirty="0" smtClean="0">
                <a:solidFill>
                  <a:prstClr val="black"/>
                </a:solidFill>
              </a:rPr>
              <a:t>)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000" dirty="0">
                <a:solidFill>
                  <a:prstClr val="black"/>
                </a:solidFill>
              </a:rPr>
              <a:t>Il contribue aux accidents de travail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000" dirty="0">
                <a:solidFill>
                  <a:prstClr val="black"/>
                </a:solidFill>
              </a:rPr>
              <a:t>6,2 % plus de risque de subir un accident de travail, supérieur à 7 % si déjà atteint de surdité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000" dirty="0">
                <a:solidFill>
                  <a:prstClr val="black"/>
                </a:solidFill>
              </a:rPr>
              <a:t>Plus de 10 % de tous les accidents de travail sont associés au bruit excessif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endParaRPr lang="fr-CA" sz="33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92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138424"/>
          </a:xfrm>
        </p:spPr>
        <p:txBody>
          <a:bodyPr/>
          <a:lstStyle/>
          <a:p>
            <a:r>
              <a:rPr lang="fr-CA" dirty="0" smtClean="0"/>
              <a:t>Le bruit au travail: Un fléau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729" y="1452282"/>
            <a:ext cx="11376212" cy="4724681"/>
          </a:xfrm>
        </p:spPr>
        <p:txBody>
          <a:bodyPr>
            <a:normAutofit lnSpcReduction="10000"/>
          </a:bodyPr>
          <a:lstStyle/>
          <a:p>
            <a:pPr marL="255588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000" dirty="0" smtClean="0">
                <a:latin typeface="Calibri" panose="020F0502020204030204" pitchFamily="34" charset="0"/>
              </a:rPr>
              <a:t>Le </a:t>
            </a:r>
            <a:r>
              <a:rPr lang="fr-CA" sz="4000" dirty="0">
                <a:latin typeface="Calibri" panose="020F0502020204030204" pitchFamily="34" charset="0"/>
              </a:rPr>
              <a:t>bruit est une cause d’accident mortel dans 2,2 % des </a:t>
            </a:r>
            <a:r>
              <a:rPr lang="fr-CA" sz="4000" dirty="0" smtClean="0">
                <a:latin typeface="Calibri" panose="020F0502020204030204" pitchFamily="34" charset="0"/>
              </a:rPr>
              <a:t>cas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000" dirty="0">
                <a:solidFill>
                  <a:prstClr val="black"/>
                </a:solidFill>
                <a:latin typeface="Calibri" panose="020F0502020204030204" pitchFamily="34" charset="0"/>
              </a:rPr>
              <a:t>Le Québec éviterait au moins 2 600 accidents par année si la norme était fixée à 85 </a:t>
            </a:r>
            <a:r>
              <a:rPr lang="fr-CA" sz="4000" dirty="0" err="1">
                <a:solidFill>
                  <a:prstClr val="black"/>
                </a:solidFill>
                <a:latin typeface="Calibri" panose="020F0502020204030204" pitchFamily="34" charset="0"/>
              </a:rPr>
              <a:t>dBA</a:t>
            </a:r>
            <a:r>
              <a:rPr lang="fr-CA" sz="4000" dirty="0">
                <a:solidFill>
                  <a:prstClr val="black"/>
                </a:solidFill>
                <a:latin typeface="Calibri" panose="020F0502020204030204" pitchFamily="34" charset="0"/>
              </a:rPr>
              <a:t> pour 8 heures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000" dirty="0">
                <a:solidFill>
                  <a:prstClr val="black"/>
                </a:solidFill>
                <a:latin typeface="Calibri" panose="020F0502020204030204" pitchFamily="34" charset="0"/>
              </a:rPr>
              <a:t>Les normes québécoises sont désuètes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000" dirty="0">
                <a:solidFill>
                  <a:prstClr val="black"/>
                </a:solidFill>
                <a:latin typeface="Calibri" panose="020F0502020204030204" pitchFamily="34" charset="0"/>
              </a:rPr>
              <a:t>Source : des chercheurs universitaires en audiologie de </a:t>
            </a:r>
            <a:r>
              <a:rPr lang="fr-CA" sz="4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l’UDM</a:t>
            </a:r>
            <a:r>
              <a:rPr lang="fr-CA" sz="4000" dirty="0">
                <a:solidFill>
                  <a:prstClr val="black"/>
                </a:solidFill>
                <a:latin typeface="Calibri" panose="020F0502020204030204" pitchFamily="34" charset="0"/>
              </a:rPr>
              <a:t>, de l’Université Laval et de l’INSPQ</a:t>
            </a:r>
          </a:p>
          <a:p>
            <a:pPr marL="255588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endParaRPr lang="fr-CA" sz="3200" dirty="0"/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endParaRPr lang="fr-CA" sz="33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32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138424"/>
          </a:xfrm>
        </p:spPr>
        <p:txBody>
          <a:bodyPr/>
          <a:lstStyle/>
          <a:p>
            <a:r>
              <a:rPr lang="fr-CA" dirty="0" smtClean="0"/>
              <a:t>Le bruit au travail: Un fléau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729" y="1452282"/>
            <a:ext cx="11376212" cy="4724681"/>
          </a:xfrm>
        </p:spPr>
        <p:txBody>
          <a:bodyPr/>
          <a:lstStyle/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Il </a:t>
            </a:r>
            <a:r>
              <a:rPr lang="fr-CA" sz="4400" dirty="0">
                <a:solidFill>
                  <a:prstClr val="black"/>
                </a:solidFill>
                <a:latin typeface="Calibri" panose="020F0502020204030204" pitchFamily="34" charset="0"/>
              </a:rPr>
              <a:t>nuit à la productivité des entreprises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400" dirty="0">
                <a:solidFill>
                  <a:prstClr val="black"/>
                </a:solidFill>
                <a:latin typeface="Calibri" panose="020F0502020204030204" pitchFamily="34" charset="0"/>
              </a:rPr>
              <a:t>Plus grand roulement de main-d’œuvre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400" dirty="0">
                <a:solidFill>
                  <a:prstClr val="black"/>
                </a:solidFill>
                <a:latin typeface="Calibri" panose="020F0502020204030204" pitchFamily="34" charset="0"/>
              </a:rPr>
              <a:t>Baisse de performance des personnes salariées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400" dirty="0">
                <a:solidFill>
                  <a:prstClr val="black"/>
                </a:solidFill>
                <a:latin typeface="Calibri" panose="020F0502020204030204" pitchFamily="34" charset="0"/>
              </a:rPr>
              <a:t>Taux d’absentéisme accru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r>
              <a:rPr lang="fr-CA" sz="4400" dirty="0">
                <a:solidFill>
                  <a:prstClr val="black"/>
                </a:solidFill>
                <a:latin typeface="Calibri" panose="020F0502020204030204" pitchFamily="34" charset="0"/>
              </a:rPr>
              <a:t>Productivité et qualité inégales</a:t>
            </a:r>
          </a:p>
          <a:p>
            <a:pPr marL="255588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endParaRPr lang="fr-CA" sz="3200" dirty="0"/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endParaRPr lang="fr-CA" sz="33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71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138424"/>
          </a:xfrm>
        </p:spPr>
        <p:txBody>
          <a:bodyPr/>
          <a:lstStyle/>
          <a:p>
            <a:r>
              <a:rPr lang="fr-CA" dirty="0" smtClean="0"/>
              <a:t>Le bruit au travail: Un fléau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729" y="1452282"/>
            <a:ext cx="11376212" cy="4724681"/>
          </a:xfrm>
        </p:spPr>
        <p:txBody>
          <a:bodyPr/>
          <a:lstStyle/>
          <a:p>
            <a:r>
              <a:rPr lang="fr-CA" sz="4400" dirty="0" smtClean="0"/>
              <a:t>Hausse </a:t>
            </a:r>
            <a:r>
              <a:rPr lang="fr-CA" sz="4400" dirty="0"/>
              <a:t>des primes d’assurance</a:t>
            </a:r>
          </a:p>
          <a:p>
            <a:r>
              <a:rPr lang="fr-CA" sz="4400" dirty="0"/>
              <a:t>Coûts reliés aux programmes de protection individuelle contre le bruit</a:t>
            </a:r>
          </a:p>
          <a:p>
            <a:r>
              <a:rPr lang="fr-CA" sz="4400" dirty="0"/>
              <a:t>Augmentation des accidents de travail</a:t>
            </a:r>
          </a:p>
          <a:p>
            <a:r>
              <a:rPr lang="fr-CA" sz="4400" dirty="0"/>
              <a:t>Départ prématuré à la retraite</a:t>
            </a:r>
          </a:p>
          <a:p>
            <a:r>
              <a:rPr lang="fr-CA" sz="4400" dirty="0"/>
              <a:t>Détérioration du climat de travail</a:t>
            </a:r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endParaRPr lang="fr-CA" sz="3200" dirty="0"/>
          </a:p>
          <a:p>
            <a:pPr marL="255588" lvl="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SzPct val="70000"/>
              <a:buFont typeface="Wingdings" pitchFamily="2" charset="2"/>
              <a:buChar char="§"/>
            </a:pPr>
            <a:endParaRPr lang="fr-CA" sz="33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13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129" y="317986"/>
            <a:ext cx="2214282" cy="19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694" y="0"/>
            <a:ext cx="10771094" cy="66025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16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4129"/>
            <a:ext cx="10515600" cy="662734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4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EF463-7F8E-4746-9380-C02081B61924}" type="slidenum">
              <a:rPr lang="fr-CA" smtClean="0"/>
              <a:pPr/>
              <a:t>16</a:t>
            </a:fld>
            <a:endParaRPr lang="fr-C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353" y="692696"/>
            <a:ext cx="8625759" cy="507609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03512" y="-59432"/>
            <a:ext cx="8737600" cy="680120"/>
          </a:xfrm>
          <a:prstGeom prst="rect">
            <a:avLst/>
          </a:prstGeom>
          <a:noFill/>
          <a:ln/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fr-CA" sz="2400" b="1" dirty="0">
                <a:solidFill>
                  <a:srgbClr val="FF0000"/>
                </a:solidFill>
              </a:rPr>
              <a:t>Principe d’égale énergie dans les règlements au Canada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9817157" y="4552582"/>
            <a:ext cx="252804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fr-CA" sz="1400" dirty="0"/>
              <a:t>Source: Soulard, 2010</a:t>
            </a:r>
          </a:p>
        </p:txBody>
      </p:sp>
    </p:spTree>
    <p:extLst>
      <p:ext uri="{BB962C8B-B14F-4D97-AF65-F5344CB8AC3E}">
        <p14:creationId xmlns:p14="http://schemas.microsoft.com/office/powerpoint/2010/main" val="19287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776881"/>
              </p:ext>
            </p:extLst>
          </p:nvPr>
        </p:nvGraphicFramePr>
        <p:xfrm>
          <a:off x="1992314" y="1532965"/>
          <a:ext cx="8135937" cy="3469343"/>
        </p:xfrm>
        <a:graphic>
          <a:graphicData uri="http://schemas.openxmlformats.org/drawingml/2006/table">
            <a:tbl>
              <a:tblPr/>
              <a:tblGrid>
                <a:gridCol w="321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5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Niveau moyen d'exposition 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décibels (</a:t>
                      </a:r>
                      <a:r>
                        <a:rPr kumimoji="0" lang="fr-CA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dBA</a:t>
                      </a: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Pourcentage de la population qui sera atteint d'une surdité indemnisable après 40 ans d'exposition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 à 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 à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à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919289" y="5230906"/>
            <a:ext cx="83708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400" dirty="0"/>
              <a:t>Source : </a:t>
            </a:r>
            <a:r>
              <a:rPr lang="en-GB" sz="1400" dirty="0"/>
              <a:t>NIOSH (1995). Preventing occupational hearing loss - A practical guide. Cincinnati, OH: U.S. Department of Health and Human Services, Public Health Service, Centres for Disease Control, National Institute for Occupational Safety and Health, DHHS (NIOSH), Publication No. 96-110</a:t>
            </a:r>
            <a:r>
              <a:rPr lang="fr-CA" sz="1400" dirty="0"/>
              <a:t> 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773239" y="244475"/>
            <a:ext cx="851693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Risque de surdité indemnisable en fonction du niveau d'exposition</a:t>
            </a:r>
          </a:p>
        </p:txBody>
      </p:sp>
    </p:spTree>
    <p:extLst>
      <p:ext uri="{BB962C8B-B14F-4D97-AF65-F5344CB8AC3E}">
        <p14:creationId xmlns:p14="http://schemas.microsoft.com/office/powerpoint/2010/main" val="19190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077200" y="6248400"/>
            <a:ext cx="2133600" cy="476250"/>
          </a:xfrm>
        </p:spPr>
        <p:txBody>
          <a:bodyPr/>
          <a:lstStyle/>
          <a:p>
            <a:fld id="{700EF463-7F8E-4746-9380-C02081B61924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00250" y="94129"/>
            <a:ext cx="8496300" cy="1035424"/>
          </a:xfrm>
          <a:prstGeom prst="rect">
            <a:avLst/>
          </a:prstGeom>
          <a:noFill/>
          <a:ln/>
        </p:spPr>
        <p:txBody>
          <a:bodyPr lIns="92075" tIns="46038" rIns="92075" bIns="46038"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r>
              <a:rPr lang="fr-CA" sz="3200" dirty="0">
                <a:solidFill>
                  <a:srgbClr val="FF0000"/>
                </a:solidFill>
                <a:effectLst/>
              </a:rPr>
              <a:t>Proportion des travailleurs exposés </a:t>
            </a:r>
            <a:br>
              <a:rPr lang="fr-CA" sz="3200" dirty="0">
                <a:solidFill>
                  <a:srgbClr val="FF0000"/>
                </a:solidFill>
                <a:effectLst/>
              </a:rPr>
            </a:br>
            <a:r>
              <a:rPr lang="fr-CA" sz="3200" dirty="0">
                <a:solidFill>
                  <a:srgbClr val="FF0000"/>
                </a:solidFill>
                <a:effectLst/>
              </a:rPr>
              <a:t>présentant une perte auditive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224" y="1342280"/>
            <a:ext cx="9318811" cy="490341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472363" y="6461126"/>
            <a:ext cx="18181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200" dirty="0"/>
              <a:t>(Johnson &amp; </a:t>
            </a:r>
            <a:r>
              <a:rPr lang="fr-FR" sz="1200" dirty="0" err="1"/>
              <a:t>Morata</a:t>
            </a:r>
            <a:r>
              <a:rPr lang="fr-FR" sz="1200" dirty="0"/>
              <a:t>, 2010)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16200000">
            <a:off x="-1189103" y="3130034"/>
            <a:ext cx="5661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/>
              <a:t>Perte auditive ≥ 25 </a:t>
            </a:r>
            <a:r>
              <a:rPr lang="fr-FR" dirty="0" err="1"/>
              <a:t>dBHL</a:t>
            </a:r>
            <a:r>
              <a:rPr lang="fr-FR" dirty="0"/>
              <a:t> (500, 1000, 2000 Hz)</a:t>
            </a:r>
          </a:p>
        </p:txBody>
      </p:sp>
      <p:sp>
        <p:nvSpPr>
          <p:cNvPr id="7" name="Espace réservé du numéro de diapositive 1"/>
          <p:cNvSpPr txBox="1">
            <a:spLocks/>
          </p:cNvSpPr>
          <p:nvPr/>
        </p:nvSpPr>
        <p:spPr bwMode="auto">
          <a:xfrm>
            <a:off x="8229600" y="6400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74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556"/>
          </a:xfrm>
        </p:spPr>
        <p:txBody>
          <a:bodyPr/>
          <a:lstStyle/>
          <a:p>
            <a:r>
              <a:rPr lang="fr-CA" dirty="0" smtClean="0"/>
              <a:t>Des effets néfastes sur la santé…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25388"/>
            <a:ext cx="10515600" cy="4751575"/>
          </a:xfrm>
        </p:spPr>
        <p:txBody>
          <a:bodyPr>
            <a:normAutofit/>
          </a:bodyPr>
          <a:lstStyle/>
          <a:p>
            <a:r>
              <a:rPr lang="fr-CA" sz="4000" dirty="0"/>
              <a:t>L</a:t>
            </a:r>
            <a:r>
              <a:rPr lang="fr-CA" sz="4000" dirty="0" smtClean="0"/>
              <a:t>e stress</a:t>
            </a:r>
          </a:p>
          <a:p>
            <a:pPr lvl="2"/>
            <a:r>
              <a:rPr lang="fr-CA" sz="3200" dirty="0" smtClean="0"/>
              <a:t>Nervosité, agressivité, irritabilité, anxiété</a:t>
            </a:r>
          </a:p>
          <a:p>
            <a:pPr lvl="2"/>
            <a:r>
              <a:rPr lang="fr-CA" sz="3200" dirty="0" smtClean="0"/>
              <a:t>Baisse de vigilance, de concentration,</a:t>
            </a:r>
          </a:p>
          <a:p>
            <a:pPr lvl="2"/>
            <a:r>
              <a:rPr lang="fr-CA" sz="3200" dirty="0" smtClean="0"/>
              <a:t>Communications perturbées</a:t>
            </a:r>
          </a:p>
          <a:p>
            <a:pPr lvl="2"/>
            <a:r>
              <a:rPr lang="fr-CA" sz="3200" dirty="0"/>
              <a:t>Augmentation de la fréquence respiratoire, du rythme cardiaque, de la tension </a:t>
            </a:r>
            <a:r>
              <a:rPr lang="fr-CA" sz="3200" dirty="0" smtClean="0"/>
              <a:t>artérielle</a:t>
            </a:r>
          </a:p>
          <a:p>
            <a:pPr lvl="2"/>
            <a:r>
              <a:rPr lang="fr-CA" sz="3200" dirty="0" smtClean="0"/>
              <a:t>Troubles digestifs</a:t>
            </a:r>
          </a:p>
          <a:p>
            <a:pPr lvl="2"/>
            <a:r>
              <a:rPr lang="fr-CA" sz="3200" dirty="0" smtClean="0"/>
              <a:t>Fatigue, troubles du sommeil</a:t>
            </a:r>
            <a:endParaRPr lang="fr-CA" sz="3200" dirty="0"/>
          </a:p>
          <a:p>
            <a:pPr lvl="2"/>
            <a:endParaRPr lang="fr-CA" sz="3200" dirty="0" smtClean="0"/>
          </a:p>
          <a:p>
            <a:pPr lvl="2"/>
            <a:endParaRPr lang="fr-CA" sz="3200" dirty="0" smtClean="0"/>
          </a:p>
          <a:p>
            <a:pPr lvl="3"/>
            <a:endParaRPr lang="fr-CA" sz="3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19</a:t>
            </a:fld>
            <a:endParaRPr lang="fr-CA"/>
          </a:p>
        </p:txBody>
      </p:sp>
      <p:pic>
        <p:nvPicPr>
          <p:cNvPr id="5" name="Image 4" descr="Les &lt;strong&gt;oreilles&lt;/strong&gt; qui sifflent | &lt;strong&gt;Oreille&lt;/strong&gt; mala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519" y="4074459"/>
            <a:ext cx="2143916" cy="1976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87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0"/>
            <a:ext cx="11107271" cy="818217"/>
          </a:xfrm>
        </p:spPr>
        <p:txBody>
          <a:bodyPr>
            <a:normAutofit/>
          </a:bodyPr>
          <a:lstStyle/>
          <a:p>
            <a:r>
              <a:rPr lang="fr-CA" dirty="0" smtClean="0"/>
              <a:t>Le vacarme des chiffres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071" y="1183342"/>
            <a:ext cx="11282082" cy="5173008"/>
          </a:xfrm>
        </p:spPr>
        <p:txBody>
          <a:bodyPr>
            <a:normAutofit/>
          </a:bodyPr>
          <a:lstStyle/>
          <a:p>
            <a:r>
              <a:rPr lang="fr-CA" dirty="0" smtClean="0"/>
              <a:t>Dans les pays industrialisés, on estime de 10 à 16 % la prévalence de la surdité attribuable à l’exposition au bruit en milieu de travail</a:t>
            </a:r>
            <a:r>
              <a:rPr lang="fr-CA" dirty="0"/>
              <a:t> </a:t>
            </a:r>
            <a:r>
              <a:rPr lang="fr-CA" dirty="0" smtClean="0"/>
              <a:t>(</a:t>
            </a:r>
            <a:r>
              <a:rPr lang="fr-CA" dirty="0" err="1" smtClean="0"/>
              <a:t>Dobie</a:t>
            </a:r>
            <a:r>
              <a:rPr lang="fr-CA" dirty="0" smtClean="0"/>
              <a:t> 2008)</a:t>
            </a:r>
          </a:p>
          <a:p>
            <a:r>
              <a:rPr lang="fr-CA" dirty="0" smtClean="0"/>
              <a:t>Aux États-Unis, environ 10% des travailleurs et travailleuses seraient exposés chaque jour à un niveau de bruit supérieur à 90 </a:t>
            </a:r>
            <a:r>
              <a:rPr lang="fr-CA" dirty="0" err="1" smtClean="0"/>
              <a:t>dBA</a:t>
            </a:r>
            <a:r>
              <a:rPr lang="fr-CA" dirty="0" smtClean="0"/>
              <a:t> (</a:t>
            </a:r>
            <a:r>
              <a:rPr lang="fr-CA" dirty="0" err="1" smtClean="0"/>
              <a:t>Driscoll</a:t>
            </a:r>
            <a:r>
              <a:rPr lang="fr-CA" dirty="0" smtClean="0"/>
              <a:t> et al.,2010)</a:t>
            </a:r>
          </a:p>
          <a:p>
            <a:r>
              <a:rPr lang="fr-CA" dirty="0" smtClean="0"/>
              <a:t>Au Québec, l’enquête </a:t>
            </a:r>
            <a:r>
              <a:rPr lang="fr-CA" dirty="0" err="1" smtClean="0"/>
              <a:t>Eqcotesst</a:t>
            </a:r>
            <a:r>
              <a:rPr lang="fr-CA" dirty="0" smtClean="0"/>
              <a:t> (2011) a estimé que 359 000 travailleurs et travailleuses œuvrent souvent ou tout le temps dans un bruit si intense qu’il est difficile de tenir une conversation à un mètre de distance, même en criant (niveau de bruit estimé à plus de 85 </a:t>
            </a:r>
            <a:r>
              <a:rPr lang="fr-CA" dirty="0" err="1" smtClean="0"/>
              <a:t>dBA</a:t>
            </a:r>
            <a:r>
              <a:rPr lang="fr-CA" dirty="0" smtClean="0"/>
              <a:t> selon Harris, 1979)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04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556"/>
          </a:xfrm>
        </p:spPr>
        <p:txBody>
          <a:bodyPr/>
          <a:lstStyle/>
          <a:p>
            <a:r>
              <a:rPr lang="fr-CA" dirty="0" smtClean="0"/>
              <a:t>Des effets néfastes sur la santé…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071" y="2017059"/>
            <a:ext cx="10990729" cy="4159904"/>
          </a:xfrm>
        </p:spPr>
        <p:txBody>
          <a:bodyPr>
            <a:normAutofit/>
          </a:bodyPr>
          <a:lstStyle/>
          <a:p>
            <a:r>
              <a:rPr lang="fr-CA" sz="5400" dirty="0" smtClean="0"/>
              <a:t>Sur </a:t>
            </a:r>
            <a:r>
              <a:rPr lang="fr-CA" sz="5400" dirty="0"/>
              <a:t>la vie familiale </a:t>
            </a:r>
          </a:p>
          <a:p>
            <a:r>
              <a:rPr lang="fr-CA" sz="5400" dirty="0"/>
              <a:t>Sur la vie sociale</a:t>
            </a:r>
          </a:p>
          <a:p>
            <a:r>
              <a:rPr lang="fr-CA" sz="5400" dirty="0"/>
              <a:t>Sur la vie professionnelle  </a:t>
            </a:r>
          </a:p>
          <a:p>
            <a:endParaRPr lang="fr-CA" sz="3200" dirty="0" smtClean="0"/>
          </a:p>
          <a:p>
            <a:pPr lvl="2"/>
            <a:endParaRPr lang="fr-CA" sz="3200" dirty="0" smtClean="0"/>
          </a:p>
          <a:p>
            <a:pPr lvl="3"/>
            <a:endParaRPr lang="fr-CA" sz="3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20</a:t>
            </a:fld>
            <a:endParaRPr lang="fr-CA"/>
          </a:p>
        </p:txBody>
      </p:sp>
      <p:pic>
        <p:nvPicPr>
          <p:cNvPr id="5" name="Espace réservé du contenu 3" descr="vieux-&lt;strong&gt;sourd&lt;/strong&gt;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577065" y="1546412"/>
            <a:ext cx="3129373" cy="43767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12800">
              <a:schemeClr val="accent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6848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240"/>
          </a:xfrm>
        </p:spPr>
        <p:txBody>
          <a:bodyPr/>
          <a:lstStyle/>
          <a:p>
            <a:r>
              <a:rPr lang="fr-CA" dirty="0" smtClean="0"/>
              <a:t>Des irritants additionnels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42247"/>
            <a:ext cx="10941424" cy="4334716"/>
          </a:xfrm>
        </p:spPr>
        <p:txBody>
          <a:bodyPr/>
          <a:lstStyle/>
          <a:p>
            <a:r>
              <a:rPr lang="fr-CA" sz="4400" dirty="0"/>
              <a:t>L</a:t>
            </a:r>
            <a:r>
              <a:rPr lang="fr-CA" sz="4400" dirty="0" smtClean="0"/>
              <a:t>es </a:t>
            </a:r>
            <a:r>
              <a:rPr lang="fr-CA" sz="4400" dirty="0"/>
              <a:t>effets </a:t>
            </a:r>
            <a:r>
              <a:rPr lang="fr-CA" sz="4400" dirty="0" smtClean="0"/>
              <a:t>ototoxiques</a:t>
            </a:r>
          </a:p>
          <a:p>
            <a:pPr lvl="1"/>
            <a:r>
              <a:rPr lang="fr-CA" sz="3600" dirty="0" smtClean="0"/>
              <a:t>Les </a:t>
            </a:r>
            <a:r>
              <a:rPr lang="fr-CA" sz="3600" dirty="0"/>
              <a:t>produits </a:t>
            </a:r>
            <a:r>
              <a:rPr lang="fr-CA" sz="3600" dirty="0" smtClean="0"/>
              <a:t>chimiques</a:t>
            </a:r>
            <a:endParaRPr lang="fr-CA" sz="3600" dirty="0"/>
          </a:p>
          <a:p>
            <a:pPr lvl="1"/>
            <a:r>
              <a:rPr lang="fr-CA" sz="3600" dirty="0"/>
              <a:t>Le toluène</a:t>
            </a:r>
          </a:p>
          <a:p>
            <a:pPr lvl="1"/>
            <a:r>
              <a:rPr lang="fr-CA" sz="3600" dirty="0"/>
              <a:t>Le styrène</a:t>
            </a:r>
          </a:p>
          <a:p>
            <a:pPr lvl="1"/>
            <a:r>
              <a:rPr lang="fr-CA" sz="3600" dirty="0"/>
              <a:t>Le </a:t>
            </a:r>
            <a:r>
              <a:rPr lang="fr-CA" sz="3600" dirty="0" smtClean="0"/>
              <a:t>trichloréthylène</a:t>
            </a:r>
          </a:p>
          <a:p>
            <a:pPr lvl="1"/>
            <a:r>
              <a:rPr lang="fr-CA" sz="3600" dirty="0" smtClean="0"/>
              <a:t>Le plomb</a:t>
            </a:r>
            <a:endParaRPr lang="fr-CA" sz="36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21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84" y="3361765"/>
            <a:ext cx="5060140" cy="25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2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240"/>
          </a:xfrm>
        </p:spPr>
        <p:txBody>
          <a:bodyPr/>
          <a:lstStyle/>
          <a:p>
            <a:r>
              <a:rPr lang="fr-CA" dirty="0" smtClean="0"/>
              <a:t>Des irritants additionnels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42247"/>
            <a:ext cx="10941424" cy="4334716"/>
          </a:xfrm>
        </p:spPr>
        <p:txBody>
          <a:bodyPr/>
          <a:lstStyle/>
          <a:p>
            <a:r>
              <a:rPr lang="fr-CA" sz="4400" dirty="0"/>
              <a:t>Le monoxyde de carbone</a:t>
            </a:r>
          </a:p>
          <a:p>
            <a:r>
              <a:rPr lang="fr-CA" sz="4400" dirty="0"/>
              <a:t>Les facteurs physiques (vibrations)</a:t>
            </a:r>
          </a:p>
          <a:p>
            <a:r>
              <a:rPr lang="fr-CA" sz="4400" dirty="0"/>
              <a:t>Les facteurs organisationnels </a:t>
            </a:r>
            <a:endParaRPr lang="fr-CA" sz="4400" dirty="0" smtClean="0"/>
          </a:p>
          <a:p>
            <a:pPr lvl="1"/>
            <a:r>
              <a:rPr lang="fr-CA" sz="4000" dirty="0" smtClean="0"/>
              <a:t>quarts </a:t>
            </a:r>
            <a:r>
              <a:rPr lang="fr-CA" sz="4000" dirty="0"/>
              <a:t>de travail de plus de 8 </a:t>
            </a:r>
            <a:r>
              <a:rPr lang="fr-CA" sz="4000" dirty="0" smtClean="0"/>
              <a:t>heures</a:t>
            </a:r>
          </a:p>
          <a:p>
            <a:pPr lvl="1"/>
            <a:r>
              <a:rPr lang="fr-CA" sz="4000" dirty="0" smtClean="0"/>
              <a:t> </a:t>
            </a:r>
            <a:r>
              <a:rPr lang="fr-CA" sz="4000" dirty="0"/>
              <a:t>heures </a:t>
            </a:r>
            <a:r>
              <a:rPr lang="fr-CA" sz="4000" dirty="0" smtClean="0"/>
              <a:t>supplémentaires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22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50" y="413497"/>
            <a:ext cx="1885950" cy="18859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462" y="40096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84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fr-CA" dirty="0" smtClean="0"/>
              <a:t>Rappel des dispositions législatives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79176"/>
            <a:ext cx="11143129" cy="4697787"/>
          </a:xfrm>
        </p:spPr>
        <p:txBody>
          <a:bodyPr/>
          <a:lstStyle/>
          <a:p>
            <a:r>
              <a:rPr lang="fr-CA" sz="3600" b="1" dirty="0"/>
              <a:t>Article 2 </a:t>
            </a:r>
            <a:r>
              <a:rPr lang="fr-CA" sz="3600" b="1" dirty="0" smtClean="0"/>
              <a:t>LSST</a:t>
            </a:r>
            <a:r>
              <a:rPr lang="fr-CA" sz="3600" dirty="0" smtClean="0"/>
              <a:t>– </a:t>
            </a:r>
            <a:r>
              <a:rPr lang="fr-CA" sz="3600" dirty="0" smtClean="0">
                <a:solidFill>
                  <a:srgbClr val="0070C0"/>
                </a:solidFill>
              </a:rPr>
              <a:t>(Québec) </a:t>
            </a:r>
            <a:r>
              <a:rPr lang="fr-CA" sz="3600" dirty="0" smtClean="0"/>
              <a:t>Objet </a:t>
            </a:r>
            <a:r>
              <a:rPr lang="fr-CA" sz="3600" dirty="0"/>
              <a:t>de la loi : La présente loi a pour objet l'élimination à la source même des dangers pour la santé, la sécurité et l'intégrité physique des </a:t>
            </a:r>
            <a:r>
              <a:rPr lang="fr-CA" sz="3600" dirty="0" smtClean="0"/>
              <a:t>travailleurs</a:t>
            </a:r>
          </a:p>
          <a:p>
            <a:r>
              <a:rPr lang="fr-CA" sz="3600" b="1" dirty="0" smtClean="0"/>
              <a:t>Article 122.1</a:t>
            </a:r>
            <a:r>
              <a:rPr lang="fr-CA" sz="3600" b="1" dirty="0"/>
              <a:t> </a:t>
            </a:r>
            <a:r>
              <a:rPr lang="fr-CA" sz="3600" b="1" dirty="0" smtClean="0"/>
              <a:t>CCT</a:t>
            </a:r>
            <a:r>
              <a:rPr lang="fr-CA" sz="3600" dirty="0" smtClean="0"/>
              <a:t>-</a:t>
            </a:r>
            <a:r>
              <a:rPr lang="fr-CA" sz="3600" b="1" dirty="0" smtClean="0"/>
              <a:t> </a:t>
            </a:r>
            <a:r>
              <a:rPr lang="fr-CA" sz="3600" dirty="0" smtClean="0">
                <a:solidFill>
                  <a:srgbClr val="C00000"/>
                </a:solidFill>
              </a:rPr>
              <a:t>(Fédéral) </a:t>
            </a:r>
            <a:r>
              <a:rPr lang="fr-CA" sz="3600" dirty="0" smtClean="0"/>
              <a:t>La </a:t>
            </a:r>
            <a:r>
              <a:rPr lang="fr-CA" sz="3600" dirty="0"/>
              <a:t>présente partie a pour objet de prévenir les accidents et les maladies liés à l’occupation d’un emploi régi par ses dispositions</a:t>
            </a:r>
            <a:endParaRPr lang="fr-CA" sz="3600" dirty="0" smtClean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8130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fr-CA" dirty="0" smtClean="0"/>
              <a:t>Rappel des dispositions législatives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79176"/>
            <a:ext cx="11143129" cy="4697787"/>
          </a:xfrm>
        </p:spPr>
        <p:txBody>
          <a:bodyPr/>
          <a:lstStyle/>
          <a:p>
            <a:r>
              <a:rPr lang="fr-CA" sz="3600" b="1" dirty="0" smtClean="0"/>
              <a:t>Article </a:t>
            </a:r>
            <a:r>
              <a:rPr lang="fr-CA" sz="3600" b="1" dirty="0"/>
              <a:t>136 </a:t>
            </a:r>
            <a:r>
              <a:rPr lang="fr-CA" sz="3600" b="1" dirty="0" smtClean="0"/>
              <a:t>RSST</a:t>
            </a:r>
            <a:r>
              <a:rPr lang="fr-CA" dirty="0" smtClean="0"/>
              <a:t>– </a:t>
            </a:r>
            <a:r>
              <a:rPr lang="fr-CA" dirty="0" smtClean="0">
                <a:solidFill>
                  <a:srgbClr val="0070C0"/>
                </a:solidFill>
              </a:rPr>
              <a:t>(Québec) </a:t>
            </a:r>
          </a:p>
          <a:p>
            <a:r>
              <a:rPr lang="fr-CA" sz="3200" dirty="0" smtClean="0"/>
              <a:t>Mesures </a:t>
            </a:r>
            <a:r>
              <a:rPr lang="fr-CA" sz="3200" dirty="0"/>
              <a:t>correctives et équipements de protection individuels : L'employeur doit se conformer aux normes établies aux articles 131 à 135 en mettant en œuvre les mesures indiquées ci-dessous dans l'ordre suivant :</a:t>
            </a:r>
          </a:p>
          <a:p>
            <a:r>
              <a:rPr lang="fr-CA" sz="3200" dirty="0"/>
              <a:t>1° réduire le bruit à la source;</a:t>
            </a:r>
          </a:p>
          <a:p>
            <a:r>
              <a:rPr lang="fr-CA" sz="3200" dirty="0"/>
              <a:t>2° isoler tout poste de travail exposé à ce bruit;</a:t>
            </a:r>
          </a:p>
          <a:p>
            <a:r>
              <a:rPr lang="fr-CA" sz="3200" dirty="0"/>
              <a:t>3° insonoriser les locaux de travail.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3698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fr-CA" dirty="0" smtClean="0"/>
              <a:t>Rappel des dispositions législatives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79176"/>
            <a:ext cx="11143129" cy="4697787"/>
          </a:xfrm>
        </p:spPr>
        <p:txBody>
          <a:bodyPr/>
          <a:lstStyle/>
          <a:p>
            <a:r>
              <a:rPr lang="fr-CA" sz="3600" b="1" dirty="0" smtClean="0"/>
              <a:t>Article </a:t>
            </a:r>
            <a:r>
              <a:rPr lang="fr-CA" sz="3600" b="1" dirty="0"/>
              <a:t>136 </a:t>
            </a:r>
            <a:r>
              <a:rPr lang="fr-CA" sz="3600" b="1" dirty="0" smtClean="0"/>
              <a:t>RSST</a:t>
            </a:r>
            <a:r>
              <a:rPr lang="fr-CA" dirty="0" smtClean="0"/>
              <a:t>–</a:t>
            </a:r>
            <a:r>
              <a:rPr lang="fr-CA" b="1" dirty="0" smtClean="0"/>
              <a:t>suite</a:t>
            </a:r>
            <a:r>
              <a:rPr lang="fr-CA" dirty="0" smtClean="0"/>
              <a:t> </a:t>
            </a:r>
            <a:r>
              <a:rPr lang="fr-CA" dirty="0" smtClean="0">
                <a:solidFill>
                  <a:srgbClr val="0070C0"/>
                </a:solidFill>
              </a:rPr>
              <a:t>(Québec) </a:t>
            </a:r>
          </a:p>
          <a:p>
            <a:r>
              <a:rPr lang="fr-CA" sz="3600" dirty="0" smtClean="0"/>
              <a:t>Dans </a:t>
            </a:r>
            <a:r>
              <a:rPr lang="fr-CA" sz="3600" dirty="0"/>
              <a:t>le cas où il se révèle impossible, en appliquant les mesures prévues au premier alinéa, de respecter les normes prévues aux articles 131 à 135 ou en attendant que les transformations requises par cet alinéa soient réalisées, l'employeur doit mettre des protecteurs auditifs à la disposition des travailleurs ou doit limiter le temps d'exposition des travailleurs conjointement avec un programme audiométrique.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8412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fr-CA" dirty="0"/>
              <a:t>Rappel des dispositions législatives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590210"/>
          </a:xfrm>
        </p:spPr>
        <p:txBody>
          <a:bodyPr>
            <a:normAutofit lnSpcReduction="10000"/>
          </a:bodyPr>
          <a:lstStyle/>
          <a:p>
            <a:r>
              <a:rPr lang="fr-CA" sz="3600" b="1" dirty="0"/>
              <a:t>Article </a:t>
            </a:r>
            <a:r>
              <a:rPr lang="fr-CA" sz="3600" b="1" dirty="0" smtClean="0"/>
              <a:t>3 LSST </a:t>
            </a:r>
            <a:r>
              <a:rPr lang="fr-CA" sz="3600" dirty="0" smtClean="0"/>
              <a:t>– </a:t>
            </a:r>
            <a:r>
              <a:rPr lang="fr-CA" dirty="0" smtClean="0">
                <a:solidFill>
                  <a:srgbClr val="0070C0"/>
                </a:solidFill>
              </a:rPr>
              <a:t>(Québec) </a:t>
            </a:r>
          </a:p>
          <a:p>
            <a:r>
              <a:rPr lang="fr-CA" sz="3600" dirty="0" smtClean="0"/>
              <a:t>Moyens </a:t>
            </a:r>
            <a:r>
              <a:rPr lang="fr-CA" sz="3600" dirty="0"/>
              <a:t>et équipements de protection : La mise à la disposition des travailleurs de moyens et d'équipements de protection individuels ou collectifs, lorsque cela s'avère nécessaire pour répondre à leurs besoins particuliers, ne doit diminuer en rien les efforts requis pour éliminer à la source même les dangers pour leur santé, leur sécurité et leur intégrité physique.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0744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fr-CA" dirty="0" smtClean="0"/>
              <a:t>Rappel des dispositions législatives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79176"/>
            <a:ext cx="11143129" cy="4697787"/>
          </a:xfrm>
        </p:spPr>
        <p:txBody>
          <a:bodyPr/>
          <a:lstStyle/>
          <a:p>
            <a:r>
              <a:rPr lang="fr-CA" sz="3600" b="1" dirty="0" smtClean="0"/>
              <a:t>Article 122.2 CCT</a:t>
            </a:r>
            <a:r>
              <a:rPr lang="fr-CA" dirty="0" smtClean="0"/>
              <a:t>– </a:t>
            </a:r>
            <a:r>
              <a:rPr lang="fr-CA" dirty="0" smtClean="0">
                <a:solidFill>
                  <a:srgbClr val="C00000"/>
                </a:solidFill>
              </a:rPr>
              <a:t>(Fédéral) </a:t>
            </a:r>
          </a:p>
          <a:p>
            <a:r>
              <a:rPr lang="fr-CA" sz="3600" dirty="0" smtClean="0"/>
              <a:t>La </a:t>
            </a:r>
            <a:r>
              <a:rPr lang="fr-CA" sz="3600" dirty="0"/>
              <a:t>prévention devrait consister avant tout dans l’élimination des risques, puis dans leur réduction, et enfin dans la fourniture de matériel, d’équipement, de dispositifs ou de vêtements de </a:t>
            </a:r>
            <a:r>
              <a:rPr lang="fr-CA" sz="3600" dirty="0" smtClean="0"/>
              <a:t>                             protection</a:t>
            </a:r>
            <a:r>
              <a:rPr lang="fr-CA" sz="3600" dirty="0"/>
              <a:t>, en vue d’assurer </a:t>
            </a:r>
            <a:r>
              <a:rPr lang="fr-CA" sz="3600" dirty="0" smtClean="0"/>
              <a:t>la                                       </a:t>
            </a:r>
            <a:r>
              <a:rPr lang="fr-CA" sz="3600" dirty="0"/>
              <a:t>santé et la sécurité des </a:t>
            </a:r>
            <a:r>
              <a:rPr lang="fr-CA" sz="3600" dirty="0" smtClean="0"/>
              <a:t>                                           employés</a:t>
            </a:r>
            <a:r>
              <a:rPr lang="fr-CA" sz="3600" dirty="0"/>
              <a:t>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27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311" y="3795713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2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/>
          <a:lstStyle/>
          <a:p>
            <a:r>
              <a:rPr lang="fr-CA" dirty="0" smtClean="0"/>
              <a:t>Des outils pour la lutte au bruit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4000" dirty="0"/>
              <a:t>Ajuster l’horaire de travail </a:t>
            </a:r>
            <a:r>
              <a:rPr lang="fr-CA" sz="4000" dirty="0" smtClean="0"/>
              <a:t>à l’exposition quotidienne aux décibels (</a:t>
            </a:r>
            <a:r>
              <a:rPr lang="fr-CA" sz="4000" dirty="0"/>
              <a:t>mesures administratives)</a:t>
            </a:r>
          </a:p>
          <a:p>
            <a:r>
              <a:rPr lang="fr-CA" sz="4000" dirty="0"/>
              <a:t>Il faut, en moyenne, 16 heures de repos à 60 </a:t>
            </a:r>
            <a:r>
              <a:rPr lang="fr-CA" sz="4000" dirty="0" err="1"/>
              <a:t>dBA</a:t>
            </a:r>
            <a:r>
              <a:rPr lang="fr-CA" sz="4000" dirty="0"/>
              <a:t> et moins pour récupérer d’une fatigue acquise durant 8 heures d’exposition à 90 </a:t>
            </a:r>
            <a:r>
              <a:rPr lang="fr-CA" sz="4000" dirty="0" err="1"/>
              <a:t>dBA</a:t>
            </a:r>
            <a:endParaRPr lang="fr-CA" sz="40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28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3651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0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/>
          <a:lstStyle/>
          <a:p>
            <a:r>
              <a:rPr lang="fr-CA" dirty="0" smtClean="0"/>
              <a:t>Des outils pour la lutte au bruit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3753" y="1586753"/>
            <a:ext cx="11228293" cy="4590210"/>
          </a:xfrm>
        </p:spPr>
        <p:txBody>
          <a:bodyPr/>
          <a:lstStyle/>
          <a:p>
            <a:r>
              <a:rPr lang="fr-CA" sz="3600" dirty="0"/>
              <a:t>Le droit de refus </a:t>
            </a:r>
            <a:r>
              <a:rPr lang="fr-CA" sz="3600" dirty="0">
                <a:sym typeface="Wingdings"/>
              </a:rPr>
              <a:t> </a:t>
            </a:r>
            <a:r>
              <a:rPr lang="fr-CA" sz="3600" dirty="0"/>
              <a:t>4 situations possibles :</a:t>
            </a:r>
          </a:p>
          <a:p>
            <a:pPr lvl="1">
              <a:lnSpc>
                <a:spcPct val="80000"/>
              </a:lnSpc>
            </a:pPr>
            <a:r>
              <a:rPr lang="fr-CA" sz="3600" dirty="0"/>
              <a:t>droit de refus justifié par l’inspecteur</a:t>
            </a:r>
          </a:p>
          <a:p>
            <a:pPr lvl="1">
              <a:lnSpc>
                <a:spcPct val="80000"/>
              </a:lnSpc>
            </a:pPr>
            <a:r>
              <a:rPr lang="fr-CA" sz="3600" dirty="0"/>
              <a:t>entente écrite entre les parties suite à l’exercice du droit de refus</a:t>
            </a:r>
          </a:p>
          <a:p>
            <a:pPr lvl="1">
              <a:lnSpc>
                <a:spcPct val="80000"/>
              </a:lnSpc>
            </a:pPr>
            <a:r>
              <a:rPr lang="fr-CA" sz="3600" dirty="0"/>
              <a:t>droit de refus non justifié par l’inspecteur, mais dérogation constatée et avis de correction émis par ce dernier</a:t>
            </a:r>
          </a:p>
          <a:p>
            <a:pPr lvl="1">
              <a:lnSpc>
                <a:spcPct val="80000"/>
              </a:lnSpc>
            </a:pPr>
            <a:r>
              <a:rPr lang="fr-CA" sz="3600" dirty="0"/>
              <a:t>contestation de la décision de l’inspecteur </a:t>
            </a:r>
            <a:r>
              <a:rPr lang="fr-CA" sz="3600" dirty="0" smtClean="0"/>
              <a:t>jusqu’au TAT</a:t>
            </a:r>
            <a:endParaRPr lang="fr-CA" sz="36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24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8"/>
          <p:cNvSpPr>
            <a:spLocks noChangeArrowheads="1"/>
          </p:cNvSpPr>
          <p:nvPr/>
        </p:nvSpPr>
        <p:spPr bwMode="auto">
          <a:xfrm>
            <a:off x="2288554" y="-27384"/>
            <a:ext cx="7992294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A" sz="2800" b="1" dirty="0">
                <a:solidFill>
                  <a:schemeClr val="tx2"/>
                </a:solidFill>
              </a:rPr>
              <a:t>Le nombre de surdités professionnelles reconnues au Québec par la </a:t>
            </a:r>
            <a:r>
              <a:rPr lang="fr-CA" sz="2800" b="1" dirty="0" smtClean="0">
                <a:solidFill>
                  <a:schemeClr val="tx2"/>
                </a:solidFill>
              </a:rPr>
              <a:t>CNESST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5" name="Text Box 139"/>
          <p:cNvSpPr txBox="1">
            <a:spLocks noChangeArrowheads="1"/>
          </p:cNvSpPr>
          <p:nvPr/>
        </p:nvSpPr>
        <p:spPr bwMode="auto">
          <a:xfrm>
            <a:off x="2684425" y="6341258"/>
            <a:ext cx="7125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2000" b="1" dirty="0"/>
              <a:t>Moyenne 1997-2010: 2585 cas de surdité professionnelle / année</a:t>
            </a:r>
          </a:p>
        </p:txBody>
      </p:sp>
      <p:sp>
        <p:nvSpPr>
          <p:cNvPr id="6" name="Text Box 140"/>
          <p:cNvSpPr txBox="1">
            <a:spLocks noChangeArrowheads="1"/>
          </p:cNvSpPr>
          <p:nvPr/>
        </p:nvSpPr>
        <p:spPr bwMode="auto">
          <a:xfrm>
            <a:off x="8143482" y="6021288"/>
            <a:ext cx="14430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1100" dirty="0"/>
              <a:t>Source : INSPQ (2014)</a:t>
            </a:r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5" y="1477864"/>
            <a:ext cx="73247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0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9893"/>
          </a:xfrm>
        </p:spPr>
        <p:txBody>
          <a:bodyPr/>
          <a:lstStyle/>
          <a:p>
            <a:r>
              <a:rPr lang="fr-CA" dirty="0" smtClean="0"/>
              <a:t>Des outils pour la lutte au bruit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224" y="1371600"/>
            <a:ext cx="11134164" cy="4805363"/>
          </a:xfrm>
        </p:spPr>
        <p:txBody>
          <a:bodyPr/>
          <a:lstStyle/>
          <a:p>
            <a:r>
              <a:rPr lang="fr-CA" sz="3600" dirty="0"/>
              <a:t>Le retrait préventif (</a:t>
            </a:r>
            <a:r>
              <a:rPr lang="fr-CA" sz="3600" dirty="0" smtClean="0"/>
              <a:t>article </a:t>
            </a:r>
            <a:r>
              <a:rPr lang="fr-CA" sz="3600" dirty="0"/>
              <a:t>32 LSST) </a:t>
            </a:r>
            <a:endParaRPr lang="fr-CA" sz="3600" dirty="0" smtClean="0"/>
          </a:p>
          <a:p>
            <a:r>
              <a:rPr lang="fr-CA" sz="3600" dirty="0" smtClean="0">
                <a:sym typeface="Wingdings"/>
              </a:rPr>
              <a:t> </a:t>
            </a:r>
            <a:r>
              <a:rPr lang="fr-CA" sz="3600" dirty="0"/>
              <a:t>3 éléments réunis : </a:t>
            </a:r>
          </a:p>
          <a:p>
            <a:pPr lvl="1"/>
            <a:r>
              <a:rPr lang="fr-CA" sz="3400" dirty="0"/>
              <a:t>un contaminant (</a:t>
            </a:r>
            <a:r>
              <a:rPr lang="fr-CA" sz="3400" dirty="0" smtClean="0"/>
              <a:t>article </a:t>
            </a:r>
            <a:r>
              <a:rPr lang="fr-CA" sz="3400" dirty="0"/>
              <a:t>2 LSST)</a:t>
            </a:r>
          </a:p>
          <a:p>
            <a:pPr lvl="1"/>
            <a:r>
              <a:rPr lang="fr-CA" sz="3400" dirty="0"/>
              <a:t>une altération à la </a:t>
            </a:r>
            <a:r>
              <a:rPr lang="fr-CA" sz="3400" dirty="0" smtClean="0"/>
              <a:t>santé (se prouve par un audiogramme)</a:t>
            </a:r>
            <a:endParaRPr lang="fr-CA" sz="3400" dirty="0"/>
          </a:p>
          <a:p>
            <a:pPr lvl="1"/>
            <a:r>
              <a:rPr lang="fr-CA" sz="3400" dirty="0"/>
              <a:t>un non-respect des </a:t>
            </a:r>
            <a:r>
              <a:rPr lang="fr-CA" sz="3400" dirty="0" smtClean="0"/>
              <a:t>normes (+ de 90 </a:t>
            </a:r>
            <a:r>
              <a:rPr lang="fr-CA" sz="3400" dirty="0" err="1" smtClean="0"/>
              <a:t>dBA</a:t>
            </a:r>
            <a:r>
              <a:rPr lang="fr-CA" sz="3400" dirty="0" smtClean="0"/>
              <a:t>) </a:t>
            </a:r>
            <a:endParaRPr lang="fr-CA" sz="3400" dirty="0"/>
          </a:p>
          <a:p>
            <a:r>
              <a:rPr lang="fr-CA" sz="3600" dirty="0"/>
              <a:t>Le retrait préventif de la travailleuse enceinte (</a:t>
            </a:r>
            <a:r>
              <a:rPr lang="fr-CA" sz="3600" dirty="0" smtClean="0"/>
              <a:t>article </a:t>
            </a:r>
            <a:r>
              <a:rPr lang="fr-CA" sz="3600" dirty="0"/>
              <a:t>40 LSST) exposée à plus de 85 </a:t>
            </a:r>
            <a:r>
              <a:rPr lang="fr-CA" sz="3600" dirty="0" err="1"/>
              <a:t>dBA</a:t>
            </a:r>
            <a:endParaRPr lang="fr-CA" sz="36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9294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4130"/>
            <a:ext cx="10515600" cy="1008530"/>
          </a:xfrm>
        </p:spPr>
        <p:txBody>
          <a:bodyPr/>
          <a:lstStyle/>
          <a:p>
            <a:r>
              <a:rPr lang="fr-CA" dirty="0" smtClean="0"/>
              <a:t>Les protecteurs auditifs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941" y="1465729"/>
            <a:ext cx="11084859" cy="4711234"/>
          </a:xfrm>
        </p:spPr>
        <p:txBody>
          <a:bodyPr/>
          <a:lstStyle/>
          <a:p>
            <a:r>
              <a:rPr lang="fr-CA" sz="3600" dirty="0"/>
              <a:t>L’efficacité douteuse des moyens de protection individuels (bouchons et coquilles) est </a:t>
            </a:r>
            <a:r>
              <a:rPr lang="fr-CA" sz="3600" dirty="0" smtClean="0"/>
              <a:t>démontrée</a:t>
            </a:r>
          </a:p>
          <a:p>
            <a:r>
              <a:rPr lang="fr-CA" sz="3600" dirty="0"/>
              <a:t>Deviennent souvent la solution </a:t>
            </a:r>
            <a:r>
              <a:rPr lang="fr-CA" sz="3600" dirty="0" smtClean="0"/>
              <a:t>permanente</a:t>
            </a:r>
          </a:p>
          <a:p>
            <a:r>
              <a:rPr lang="fr-CA" sz="3600" dirty="0" smtClean="0"/>
              <a:t>Ne respecte pas les lois et règlements</a:t>
            </a:r>
            <a:endParaRPr lang="fr-CA" sz="3600" dirty="0"/>
          </a:p>
          <a:p>
            <a:r>
              <a:rPr lang="fr-CA" sz="3600" dirty="0"/>
              <a:t>Causent des problèmes de santé</a:t>
            </a:r>
          </a:p>
          <a:p>
            <a:r>
              <a:rPr lang="fr-CA" sz="3600" dirty="0" smtClean="0"/>
              <a:t>Fausse sensation de sécurité</a:t>
            </a:r>
          </a:p>
          <a:p>
            <a:r>
              <a:rPr lang="fr-CA" sz="3600" dirty="0" smtClean="0"/>
              <a:t>Surdité assurée!!</a:t>
            </a:r>
          </a:p>
          <a:p>
            <a:endParaRPr lang="fr-CA" sz="3600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31</a:t>
            </a:fld>
            <a:endParaRPr lang="fr-CA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59726"/>
              </p:ext>
            </p:extLst>
          </p:nvPr>
        </p:nvGraphicFramePr>
        <p:xfrm>
          <a:off x="9359153" y="2487706"/>
          <a:ext cx="2726281" cy="377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2225031" imgH="3429000" progId="AcroExch.Document.11">
                  <p:embed/>
                </p:oleObj>
              </mc:Choice>
              <mc:Fallback>
                <p:oleObj name="Acrobat Document" r:id="rId3" imgW="2225031" imgH="34290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9153" y="2487706"/>
                        <a:ext cx="2726281" cy="3778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29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346"/>
          </a:xfrm>
        </p:spPr>
        <p:txBody>
          <a:bodyPr/>
          <a:lstStyle/>
          <a:p>
            <a:r>
              <a:rPr lang="fr-CA" dirty="0" smtClean="0"/>
              <a:t>Travaux législatifs actuels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590210"/>
          </a:xfrm>
        </p:spPr>
        <p:txBody>
          <a:bodyPr/>
          <a:lstStyle/>
          <a:p>
            <a:r>
              <a:rPr lang="fr-CA" sz="3600" b="1" dirty="0" smtClean="0"/>
              <a:t>Un comité de travail est en place…</a:t>
            </a:r>
          </a:p>
          <a:p>
            <a:r>
              <a:rPr lang="fr-CA" sz="3600" b="1" dirty="0" smtClean="0"/>
              <a:t>Objectif de la partie syndicale</a:t>
            </a:r>
          </a:p>
          <a:p>
            <a:pPr lvl="1"/>
            <a:r>
              <a:rPr lang="fr-CA" sz="3200" dirty="0" smtClean="0"/>
              <a:t>Baisser la norme d’exposition quotidienne</a:t>
            </a:r>
          </a:p>
          <a:p>
            <a:pPr lvl="1"/>
            <a:r>
              <a:rPr lang="fr-CA" sz="3200" dirty="0" smtClean="0"/>
              <a:t>Q3 plutôt que Q5</a:t>
            </a:r>
          </a:p>
          <a:p>
            <a:pPr lvl="1"/>
            <a:r>
              <a:rPr lang="fr-CA" sz="3200" dirty="0" smtClean="0"/>
              <a:t>Assurer la pérennité des services de dépistage de la surdité professionnelle par les services publics (équipes de santé au travail)</a:t>
            </a:r>
          </a:p>
          <a:p>
            <a:pPr lvl="1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7986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860611"/>
          </a:xfrm>
        </p:spPr>
        <p:txBody>
          <a:bodyPr/>
          <a:lstStyle/>
          <a:p>
            <a:r>
              <a:rPr lang="fr-CA" dirty="0" smtClean="0"/>
              <a:t>Travaux législatifs actuels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02659"/>
            <a:ext cx="10515600" cy="5074304"/>
          </a:xfrm>
        </p:spPr>
        <p:txBody>
          <a:bodyPr>
            <a:normAutofit lnSpcReduction="10000"/>
          </a:bodyPr>
          <a:lstStyle/>
          <a:p>
            <a:r>
              <a:rPr lang="fr-CA" sz="3600" b="1" dirty="0" smtClean="0"/>
              <a:t>Mettre en vigueur un système de repérage des situations excédents les valeurs limites d’exposition</a:t>
            </a:r>
          </a:p>
          <a:p>
            <a:pPr lvl="1"/>
            <a:r>
              <a:rPr lang="fr-CA" sz="3200" dirty="0"/>
              <a:t>Définir les situations à considérer</a:t>
            </a:r>
          </a:p>
          <a:p>
            <a:pPr lvl="1"/>
            <a:r>
              <a:rPr lang="fr-CA" sz="3200" dirty="0"/>
              <a:t>Définir les règles pour dépister les situations à risque d’exposition</a:t>
            </a:r>
          </a:p>
          <a:p>
            <a:pPr lvl="1"/>
            <a:r>
              <a:rPr lang="fr-CA" sz="3200" dirty="0"/>
              <a:t>Définir les règles pour l’évaluation des niveaux d’exposition au bruit par mesurages</a:t>
            </a:r>
          </a:p>
          <a:p>
            <a:pPr lvl="1"/>
            <a:r>
              <a:rPr lang="fr-CA" sz="3200" dirty="0"/>
              <a:t>Définir la fréquence du dépistage des situations à </a:t>
            </a:r>
            <a:r>
              <a:rPr lang="fr-CA" sz="3200" dirty="0" smtClean="0"/>
              <a:t>risque</a:t>
            </a:r>
            <a:endParaRPr lang="fr-CA" sz="3200" b="1" dirty="0" smtClean="0"/>
          </a:p>
          <a:p>
            <a:r>
              <a:rPr lang="fr-CA" sz="3600" b="1" dirty="0" smtClean="0"/>
              <a:t>Assurer la transmission et la conservation des données dans le temps  </a:t>
            </a:r>
            <a:endParaRPr lang="fr-CA" sz="3600" b="1" dirty="0"/>
          </a:p>
          <a:p>
            <a:pPr lvl="1"/>
            <a:endParaRPr lang="fr-CA" dirty="0" smtClean="0"/>
          </a:p>
          <a:p>
            <a:pPr lvl="1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9224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889561"/>
          </a:xfrm>
        </p:spPr>
        <p:txBody>
          <a:bodyPr>
            <a:normAutofit/>
          </a:bodyPr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412" y="1277472"/>
            <a:ext cx="11456893" cy="5190563"/>
          </a:xfrm>
        </p:spPr>
        <p:txBody>
          <a:bodyPr>
            <a:normAutofit/>
          </a:bodyPr>
          <a:lstStyle/>
          <a:p>
            <a:r>
              <a:rPr lang="fr-CA" sz="3600" dirty="0"/>
              <a:t>Investir en prévention, c’est </a:t>
            </a:r>
            <a:r>
              <a:rPr lang="fr-CA" sz="3600" b="1" dirty="0"/>
              <a:t>rentable</a:t>
            </a:r>
            <a:r>
              <a:rPr lang="fr-CA" sz="3600" dirty="0"/>
              <a:t> pour les </a:t>
            </a:r>
            <a:r>
              <a:rPr lang="fr-CA" sz="3600" dirty="0" smtClean="0"/>
              <a:t>employeurs</a:t>
            </a:r>
            <a:endParaRPr lang="fr-CA" sz="3600" dirty="0"/>
          </a:p>
          <a:p>
            <a:r>
              <a:rPr lang="fr-CA" sz="3600" dirty="0" smtClean="0"/>
              <a:t>Une </a:t>
            </a:r>
            <a:r>
              <a:rPr lang="fr-CA" sz="3600" dirty="0"/>
              <a:t>étude </a:t>
            </a:r>
            <a:r>
              <a:rPr lang="fr-CA" sz="3600" dirty="0" smtClean="0"/>
              <a:t>récente conclut </a:t>
            </a:r>
            <a:r>
              <a:rPr lang="fr-CA" sz="3600" dirty="0"/>
              <a:t>que les investissements dans la sécurité et la santé procurent des avantages directs en termes microéconomiques, avec un ratio ROP de </a:t>
            </a:r>
            <a:r>
              <a:rPr lang="fr-CA" sz="3600" dirty="0" smtClean="0"/>
              <a:t>2,2</a:t>
            </a:r>
          </a:p>
          <a:p>
            <a:r>
              <a:rPr lang="fr-CA" sz="3600" dirty="0" smtClean="0"/>
              <a:t>Concrètement</a:t>
            </a:r>
            <a:r>
              <a:rPr lang="fr-CA" sz="3600" dirty="0"/>
              <a:t>, les entreprises peuvent espérer un retour potentiel de 2,20 euros </a:t>
            </a:r>
            <a:r>
              <a:rPr lang="fr-CA" sz="3600" dirty="0" smtClean="0"/>
              <a:t>pour </a:t>
            </a:r>
            <a:r>
              <a:rPr lang="fr-CA" sz="3600" dirty="0"/>
              <a:t>chaque euro (ou toute autre monnaie) investi dans la prévention, par année et par </a:t>
            </a:r>
            <a:r>
              <a:rPr lang="fr-CA" sz="3600" dirty="0" smtClean="0"/>
              <a:t>salarié</a:t>
            </a:r>
            <a:endParaRPr lang="fr-CA" sz="36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5831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4130"/>
            <a:ext cx="10515600" cy="753036"/>
          </a:xfrm>
        </p:spPr>
        <p:txBody>
          <a:bodyPr>
            <a:normAutofit/>
          </a:bodyPr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35</a:t>
            </a:fld>
            <a:endParaRPr lang="fr-CA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943102"/>
              </p:ext>
            </p:extLst>
          </p:nvPr>
        </p:nvGraphicFramePr>
        <p:xfrm>
          <a:off x="838200" y="847166"/>
          <a:ext cx="10148047" cy="520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4533695" imgH="2918376" progId="AcroExch.Document.11">
                  <p:embed/>
                </p:oleObj>
              </mc:Choice>
              <mc:Fallback>
                <p:oleObj name="Acrobat Document" r:id="rId3" imgW="4533695" imgH="2918376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47166"/>
                        <a:ext cx="10148047" cy="520401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36699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257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346"/>
          </a:xfrm>
        </p:spPr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541" y="1586753"/>
            <a:ext cx="11255187" cy="4590210"/>
          </a:xfrm>
        </p:spPr>
        <p:txBody>
          <a:bodyPr/>
          <a:lstStyle/>
          <a:p>
            <a:r>
              <a:rPr lang="fr-CA" sz="3600" dirty="0" smtClean="0"/>
              <a:t>Maintenir nos campagnes de réduction du bruit en milieu de travail</a:t>
            </a:r>
            <a:endParaRPr lang="fr-CA" sz="3600" dirty="0"/>
          </a:p>
          <a:p>
            <a:r>
              <a:rPr lang="fr-CA" sz="3600" dirty="0"/>
              <a:t>Le cours </a:t>
            </a:r>
            <a:r>
              <a:rPr lang="fr-CA" sz="3600" i="1" dirty="0"/>
              <a:t>Alerte aux décibels</a:t>
            </a:r>
            <a:r>
              <a:rPr lang="fr-CA" sz="3600" dirty="0"/>
              <a:t> propose un plan </a:t>
            </a:r>
            <a:r>
              <a:rPr lang="fr-CA" sz="3600" dirty="0" smtClean="0"/>
              <a:t>d’action et porte ses fruits lorsque l’on y met nos efforts</a:t>
            </a:r>
            <a:endParaRPr lang="fr-CA" sz="3600" dirty="0"/>
          </a:p>
          <a:p>
            <a:r>
              <a:rPr lang="fr-CA" sz="3600" dirty="0"/>
              <a:t>À nous de porter ce dossier de prévention… afin d’améliorer la </a:t>
            </a:r>
            <a:r>
              <a:rPr lang="fr-CA" sz="3600" dirty="0" smtClean="0"/>
              <a:t>situation catastrophique dans laquelle nous sommes </a:t>
            </a:r>
            <a:endParaRPr lang="fr-CA" sz="3600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684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8832304" y="5142448"/>
            <a:ext cx="16417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fr-CA" sz="1100" dirty="0">
                <a:latin typeface="Garamond" panose="02020404030301010803" pitchFamily="18" charset="0"/>
              </a:rPr>
              <a:t>Source: Lebeau et al., 2013</a:t>
            </a:r>
          </a:p>
        </p:txBody>
      </p:sp>
      <p:sp>
        <p:nvSpPr>
          <p:cNvPr id="4" name="Rectangle 138"/>
          <p:cNvSpPr>
            <a:spLocks noChangeArrowheads="1"/>
          </p:cNvSpPr>
          <p:nvPr/>
        </p:nvSpPr>
        <p:spPr bwMode="auto">
          <a:xfrm>
            <a:off x="1937688" y="116633"/>
            <a:ext cx="831662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A" sz="3200" b="1" dirty="0">
                <a:solidFill>
                  <a:schemeClr val="tx2"/>
                </a:solidFill>
              </a:rPr>
              <a:t>La surdité est la lésion la plus coûteuse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8" y="1548558"/>
            <a:ext cx="9816353" cy="399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5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B508-B952-414E-AEB1-D48B5C65E2A2}" type="slidenum">
              <a:rPr lang="fr-CA" smtClean="0"/>
              <a:t>5</a:t>
            </a:fld>
            <a:endParaRPr lang="fr-CA"/>
          </a:p>
        </p:txBody>
      </p:sp>
      <p:pic>
        <p:nvPicPr>
          <p:cNvPr id="3" name="Picture 1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459" y="372503"/>
            <a:ext cx="8646459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24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o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718" y="107576"/>
            <a:ext cx="7235546" cy="6078071"/>
          </a:xfrm>
          <a:prstGeom prst="rect">
            <a:avLst/>
          </a:prstGeom>
          <a:noFill/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9067801" y="6583364"/>
            <a:ext cx="1287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latin typeface="Times New Roman" charset="0"/>
              </a:rPr>
              <a:t>(Pujol et al, 1999)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 rot="16200000">
            <a:off x="-389965" y="2675966"/>
            <a:ext cx="5768789" cy="6320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CA" sz="3600" b="1" dirty="0">
                <a:solidFill>
                  <a:schemeClr val="tx2"/>
                </a:solidFill>
              </a:rPr>
              <a:t>Une cellule ciliée normale</a:t>
            </a:r>
          </a:p>
        </p:txBody>
      </p:sp>
    </p:spTree>
    <p:extLst>
      <p:ext uri="{BB962C8B-B14F-4D97-AF65-F5344CB8AC3E}">
        <p14:creationId xmlns:p14="http://schemas.microsoft.com/office/powerpoint/2010/main" val="4228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semn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089" y="908051"/>
            <a:ext cx="7489825" cy="5129213"/>
          </a:xfrm>
          <a:prstGeom prst="rect">
            <a:avLst/>
          </a:prstGeom>
          <a:noFill/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905000" y="228600"/>
            <a:ext cx="83820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A" sz="3600" b="1" dirty="0">
                <a:solidFill>
                  <a:schemeClr val="tx2"/>
                </a:solidFill>
              </a:rPr>
              <a:t>Oreille interne normale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9067801" y="6324600"/>
            <a:ext cx="1287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latin typeface="Times New Roman" charset="0"/>
              </a:rPr>
              <a:t>(Pujol et al, 1999)</a:t>
            </a:r>
          </a:p>
        </p:txBody>
      </p:sp>
    </p:spTree>
    <p:extLst>
      <p:ext uri="{BB962C8B-B14F-4D97-AF65-F5344CB8AC3E}">
        <p14:creationId xmlns:p14="http://schemas.microsoft.com/office/powerpoint/2010/main" val="1988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Trc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599" y="548680"/>
            <a:ext cx="7328647" cy="5489049"/>
          </a:xfrm>
          <a:prstGeom prst="rect">
            <a:avLst/>
          </a:prstGeom>
          <a:noFill/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9067801" y="6583364"/>
            <a:ext cx="1287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latin typeface="Times New Roman" charset="0"/>
              </a:rPr>
              <a:t>(Pujol et al, 1999)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03512" y="0"/>
            <a:ext cx="8784976" cy="59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A" sz="2800" b="1" dirty="0">
                <a:solidFill>
                  <a:schemeClr val="tx2"/>
                </a:solidFill>
              </a:rPr>
              <a:t>Une cellule ciliée suite à une exposition au bruit</a:t>
            </a:r>
          </a:p>
        </p:txBody>
      </p:sp>
    </p:spTree>
    <p:extLst>
      <p:ext uri="{BB962C8B-B14F-4D97-AF65-F5344CB8AC3E}">
        <p14:creationId xmlns:p14="http://schemas.microsoft.com/office/powerpoint/2010/main" val="38232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Trcil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541" y="1012850"/>
            <a:ext cx="6952130" cy="5092115"/>
          </a:xfrm>
          <a:prstGeom prst="rect">
            <a:avLst/>
          </a:prstGeom>
          <a:noFill/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9067801" y="6583364"/>
            <a:ext cx="1287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200"/>
              <a:t>(Pujol et al, 1999)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228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fr-C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Fatigue pathologique, perte auditive permanente</a:t>
            </a:r>
          </a:p>
        </p:txBody>
      </p:sp>
    </p:spTree>
    <p:extLst>
      <p:ext uri="{BB962C8B-B14F-4D97-AF65-F5344CB8AC3E}">
        <p14:creationId xmlns:p14="http://schemas.microsoft.com/office/powerpoint/2010/main" val="1320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</TotalTime>
  <Words>1474</Words>
  <Application>Microsoft Office PowerPoint</Application>
  <PresentationFormat>Grand écran</PresentationFormat>
  <Paragraphs>189</Paragraphs>
  <Slides>36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Times New Roman</vt:lpstr>
      <vt:lpstr>Tw Cen MT</vt:lpstr>
      <vt:lpstr>Wingdings</vt:lpstr>
      <vt:lpstr>Thème Office</vt:lpstr>
      <vt:lpstr>Acrobat Document</vt:lpstr>
      <vt:lpstr>La lutte au bruit en milieu travail en 2017</vt:lpstr>
      <vt:lpstr>Le vacarme des chiffres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bruit au travail: Un fléau</vt:lpstr>
      <vt:lpstr>Le bruit au travail: Un fléau</vt:lpstr>
      <vt:lpstr>Le bruit au travail: Un fléau</vt:lpstr>
      <vt:lpstr>Le bruit au travail: Un fléau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effets néfastes sur la santé…</vt:lpstr>
      <vt:lpstr>Des effets néfastes sur la santé…</vt:lpstr>
      <vt:lpstr>Des irritants additionnels</vt:lpstr>
      <vt:lpstr>Des irritants additionnels</vt:lpstr>
      <vt:lpstr>Rappel des dispositions législatives</vt:lpstr>
      <vt:lpstr>Rappel des dispositions législatives</vt:lpstr>
      <vt:lpstr>Rappel des dispositions législatives</vt:lpstr>
      <vt:lpstr>Rappel des dispositions législatives</vt:lpstr>
      <vt:lpstr>Rappel des dispositions législatives</vt:lpstr>
      <vt:lpstr>Des outils pour la lutte au bruit</vt:lpstr>
      <vt:lpstr>Des outils pour la lutte au bruit</vt:lpstr>
      <vt:lpstr>Des outils pour la lutte au bruit</vt:lpstr>
      <vt:lpstr>Les protecteurs auditifs</vt:lpstr>
      <vt:lpstr>Travaux législatifs actuels</vt:lpstr>
      <vt:lpstr>Travaux législatifs actuels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VEILLETTE, CATHERINE</dc:creator>
  <cp:lastModifiedBy>Lyne Beaumont</cp:lastModifiedBy>
  <cp:revision>102</cp:revision>
  <dcterms:created xsi:type="dcterms:W3CDTF">2017-02-17T19:59:07Z</dcterms:created>
  <dcterms:modified xsi:type="dcterms:W3CDTF">2017-09-13T18:32:48Z</dcterms:modified>
</cp:coreProperties>
</file>