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3" r:id="rId5"/>
    <p:sldId id="264" r:id="rId6"/>
    <p:sldId id="265" r:id="rId7"/>
    <p:sldId id="279" r:id="rId8"/>
    <p:sldId id="266" r:id="rId9"/>
    <p:sldId id="267" r:id="rId10"/>
    <p:sldId id="268" r:id="rId11"/>
    <p:sldId id="269" r:id="rId12"/>
    <p:sldId id="280" r:id="rId13"/>
    <p:sldId id="270" r:id="rId14"/>
    <p:sldId id="271" r:id="rId15"/>
    <p:sldId id="277" r:id="rId16"/>
    <p:sldId id="272" r:id="rId17"/>
    <p:sldId id="273" r:id="rId18"/>
    <p:sldId id="274" r:id="rId19"/>
    <p:sldId id="275" r:id="rId20"/>
    <p:sldId id="276" r:id="rId21"/>
    <p:sldId id="281" r:id="rId22"/>
    <p:sldId id="259" r:id="rId23"/>
    <p:sldId id="260" r:id="rId24"/>
    <p:sldId id="261" r:id="rId25"/>
    <p:sldId id="262"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70" d="100"/>
          <a:sy n="70" d="100"/>
        </p:scale>
        <p:origin x="60"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716CCA3-2C2A-4EE6-B4F6-160FE0104518}" type="datetimeFigureOut">
              <a:rPr lang="en-US" smtClean="0"/>
              <a:t>9/9/2017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0A3E4-0BFB-4E5E-A8FC-319C1E6CB99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5880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16CCA3-2C2A-4EE6-B4F6-160FE0104518}" type="datetimeFigureOut">
              <a:rPr lang="en-US" smtClean="0"/>
              <a:t>9/9/2017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0A3E4-0BFB-4E5E-A8FC-319C1E6CB997}" type="slidenum">
              <a:rPr lang="en-US" smtClean="0"/>
              <a:t>‹#›</a:t>
            </a:fld>
            <a:endParaRPr lang="en-US"/>
          </a:p>
        </p:txBody>
      </p:sp>
    </p:spTree>
    <p:extLst>
      <p:ext uri="{BB962C8B-B14F-4D97-AF65-F5344CB8AC3E}">
        <p14:creationId xmlns:p14="http://schemas.microsoft.com/office/powerpoint/2010/main" val="3950373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16CCA3-2C2A-4EE6-B4F6-160FE0104518}" type="datetimeFigureOut">
              <a:rPr lang="en-US" smtClean="0"/>
              <a:t>9/9/2017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0A3E4-0BFB-4E5E-A8FC-319C1E6CB997}" type="slidenum">
              <a:rPr lang="en-US" smtClean="0"/>
              <a:t>‹#›</a:t>
            </a:fld>
            <a:endParaRPr lang="en-US"/>
          </a:p>
        </p:txBody>
      </p:sp>
    </p:spTree>
    <p:extLst>
      <p:ext uri="{BB962C8B-B14F-4D97-AF65-F5344CB8AC3E}">
        <p14:creationId xmlns:p14="http://schemas.microsoft.com/office/powerpoint/2010/main" val="1450548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16CCA3-2C2A-4EE6-B4F6-160FE0104518}" type="datetimeFigureOut">
              <a:rPr lang="en-US" smtClean="0"/>
              <a:t>9/9/2017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0A3E4-0BFB-4E5E-A8FC-319C1E6CB997}" type="slidenum">
              <a:rPr lang="en-US" smtClean="0"/>
              <a:t>‹#›</a:t>
            </a:fld>
            <a:endParaRPr lang="en-US"/>
          </a:p>
        </p:txBody>
      </p:sp>
    </p:spTree>
    <p:extLst>
      <p:ext uri="{BB962C8B-B14F-4D97-AF65-F5344CB8AC3E}">
        <p14:creationId xmlns:p14="http://schemas.microsoft.com/office/powerpoint/2010/main" val="2505745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716CCA3-2C2A-4EE6-B4F6-160FE0104518}" type="datetimeFigureOut">
              <a:rPr lang="en-US" smtClean="0"/>
              <a:t>9/9/2017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0A3E4-0BFB-4E5E-A8FC-319C1E6CB99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442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716CCA3-2C2A-4EE6-B4F6-160FE0104518}" type="datetimeFigureOut">
              <a:rPr lang="en-US" smtClean="0"/>
              <a:t>9/9/2017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B0A3E4-0BFB-4E5E-A8FC-319C1E6CB997}" type="slidenum">
              <a:rPr lang="en-US" smtClean="0"/>
              <a:t>‹#›</a:t>
            </a:fld>
            <a:endParaRPr lang="en-US"/>
          </a:p>
        </p:txBody>
      </p:sp>
    </p:spTree>
    <p:extLst>
      <p:ext uri="{BB962C8B-B14F-4D97-AF65-F5344CB8AC3E}">
        <p14:creationId xmlns:p14="http://schemas.microsoft.com/office/powerpoint/2010/main" val="2559755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716CCA3-2C2A-4EE6-B4F6-160FE0104518}" type="datetimeFigureOut">
              <a:rPr lang="en-US" smtClean="0"/>
              <a:t>9/9/2017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B0A3E4-0BFB-4E5E-A8FC-319C1E6CB997}" type="slidenum">
              <a:rPr lang="en-US" smtClean="0"/>
              <a:t>‹#›</a:t>
            </a:fld>
            <a:endParaRPr lang="en-US"/>
          </a:p>
        </p:txBody>
      </p:sp>
    </p:spTree>
    <p:extLst>
      <p:ext uri="{BB962C8B-B14F-4D97-AF65-F5344CB8AC3E}">
        <p14:creationId xmlns:p14="http://schemas.microsoft.com/office/powerpoint/2010/main" val="1723644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16CCA3-2C2A-4EE6-B4F6-160FE0104518}" type="datetimeFigureOut">
              <a:rPr lang="en-US" smtClean="0"/>
              <a:t>9/9/2017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B0A3E4-0BFB-4E5E-A8FC-319C1E6CB997}" type="slidenum">
              <a:rPr lang="en-US" smtClean="0"/>
              <a:t>‹#›</a:t>
            </a:fld>
            <a:endParaRPr lang="en-US"/>
          </a:p>
        </p:txBody>
      </p:sp>
    </p:spTree>
    <p:extLst>
      <p:ext uri="{BB962C8B-B14F-4D97-AF65-F5344CB8AC3E}">
        <p14:creationId xmlns:p14="http://schemas.microsoft.com/office/powerpoint/2010/main" val="1812457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716CCA3-2C2A-4EE6-B4F6-160FE0104518}" type="datetimeFigureOut">
              <a:rPr lang="en-US" smtClean="0"/>
              <a:t>9/9/2017</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5B0A3E4-0BFB-4E5E-A8FC-319C1E6CB997}" type="slidenum">
              <a:rPr lang="en-US" smtClean="0"/>
              <a:t>‹#›</a:t>
            </a:fld>
            <a:endParaRPr lang="en-US"/>
          </a:p>
        </p:txBody>
      </p:sp>
    </p:spTree>
    <p:extLst>
      <p:ext uri="{BB962C8B-B14F-4D97-AF65-F5344CB8AC3E}">
        <p14:creationId xmlns:p14="http://schemas.microsoft.com/office/powerpoint/2010/main" val="4194473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716CCA3-2C2A-4EE6-B4F6-160FE0104518}" type="datetimeFigureOut">
              <a:rPr lang="en-US" smtClean="0"/>
              <a:t>9/9/2017</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5B0A3E4-0BFB-4E5E-A8FC-319C1E6CB997}" type="slidenum">
              <a:rPr lang="en-US" smtClean="0"/>
              <a:t>‹#›</a:t>
            </a:fld>
            <a:endParaRPr lang="en-US"/>
          </a:p>
        </p:txBody>
      </p:sp>
    </p:spTree>
    <p:extLst>
      <p:ext uri="{BB962C8B-B14F-4D97-AF65-F5344CB8AC3E}">
        <p14:creationId xmlns:p14="http://schemas.microsoft.com/office/powerpoint/2010/main" val="886288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716CCA3-2C2A-4EE6-B4F6-160FE0104518}" type="datetimeFigureOut">
              <a:rPr lang="en-US" smtClean="0"/>
              <a:t>9/9/2017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B0A3E4-0BFB-4E5E-A8FC-319C1E6CB997}" type="slidenum">
              <a:rPr lang="en-US" smtClean="0"/>
              <a:t>‹#›</a:t>
            </a:fld>
            <a:endParaRPr lang="en-US"/>
          </a:p>
        </p:txBody>
      </p:sp>
    </p:spTree>
    <p:extLst>
      <p:ext uri="{BB962C8B-B14F-4D97-AF65-F5344CB8AC3E}">
        <p14:creationId xmlns:p14="http://schemas.microsoft.com/office/powerpoint/2010/main" val="2446039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716CCA3-2C2A-4EE6-B4F6-160FE0104518}" type="datetimeFigureOut">
              <a:rPr lang="en-US" smtClean="0"/>
              <a:t>9/9/2017</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5B0A3E4-0BFB-4E5E-A8FC-319C1E6CB99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165215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tags" Target="../tags/tag2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4.xml"/><Relationship Id="rId1" Type="http://schemas.openxmlformats.org/officeDocument/2006/relationships/tags" Target="../tags/tag23.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6.xml"/><Relationship Id="rId1" Type="http://schemas.openxmlformats.org/officeDocument/2006/relationships/tags" Target="../tags/tag25.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8.xml"/><Relationship Id="rId1" Type="http://schemas.openxmlformats.org/officeDocument/2006/relationships/tags" Target="../tags/tag27.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0.xml"/><Relationship Id="rId1" Type="http://schemas.openxmlformats.org/officeDocument/2006/relationships/tags" Target="../tags/tag29.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2.xml"/><Relationship Id="rId1" Type="http://schemas.openxmlformats.org/officeDocument/2006/relationships/tags" Target="../tags/tag31.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4.xml"/><Relationship Id="rId1" Type="http://schemas.openxmlformats.org/officeDocument/2006/relationships/tags" Target="../tags/tag33.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6.xml"/><Relationship Id="rId1" Type="http://schemas.openxmlformats.org/officeDocument/2006/relationships/tags" Target="../tags/tag35.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8.xml"/><Relationship Id="rId1" Type="http://schemas.openxmlformats.org/officeDocument/2006/relationships/tags" Target="../tags/tag37.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0.xml"/><Relationship Id="rId1" Type="http://schemas.openxmlformats.org/officeDocument/2006/relationships/tags" Target="../tags/tag39.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2.xml"/><Relationship Id="rId1" Type="http://schemas.openxmlformats.org/officeDocument/2006/relationships/tags" Target="../tags/tag41.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4.xml"/><Relationship Id="rId1" Type="http://schemas.openxmlformats.org/officeDocument/2006/relationships/tags" Target="../tags/tag43.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6.xml"/><Relationship Id="rId1" Type="http://schemas.openxmlformats.org/officeDocument/2006/relationships/tags" Target="../tags/tag45.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8.xml"/><Relationship Id="rId1" Type="http://schemas.openxmlformats.org/officeDocument/2006/relationships/tags" Target="../tags/tag47.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0.xml"/><Relationship Id="rId1" Type="http://schemas.openxmlformats.org/officeDocument/2006/relationships/tags" Target="../tags/tag49.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ags" Target="../tags/tag15.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a:xfrm>
            <a:off x="1448499" y="592227"/>
            <a:ext cx="9144000" cy="2387600"/>
          </a:xfrm>
        </p:spPr>
        <p:txBody>
          <a:bodyPr>
            <a:normAutofit fontScale="90000"/>
          </a:bodyPr>
          <a:lstStyle/>
          <a:p>
            <a:r>
              <a:rPr lang="en-US" dirty="0"/>
              <a:t> </a:t>
            </a:r>
            <a:r>
              <a:rPr lang="en-US" dirty="0" err="1"/>
              <a:t>Décisions</a:t>
            </a:r>
            <a:r>
              <a:rPr lang="en-US" dirty="0"/>
              <a:t> </a:t>
            </a:r>
            <a:r>
              <a:rPr lang="en-US" dirty="0" err="1"/>
              <a:t>récentes</a:t>
            </a:r>
            <a:r>
              <a:rPr lang="en-US" dirty="0"/>
              <a:t> </a:t>
            </a:r>
            <a:r>
              <a:rPr lang="en-US" dirty="0" err="1"/>
              <a:t>en</a:t>
            </a:r>
            <a:r>
              <a:rPr lang="en-US" dirty="0"/>
              <a:t> santé </a:t>
            </a:r>
            <a:r>
              <a:rPr lang="en-US" dirty="0" err="1"/>
              <a:t>sécurité</a:t>
            </a:r>
            <a:r>
              <a:rPr lang="en-US" dirty="0"/>
              <a:t> au travail </a:t>
            </a:r>
          </a:p>
        </p:txBody>
      </p:sp>
      <p:sp>
        <p:nvSpPr>
          <p:cNvPr id="3" name="Subtitle 2"/>
          <p:cNvSpPr>
            <a:spLocks noGrp="1"/>
          </p:cNvSpPr>
          <p:nvPr>
            <p:ph type="subTitle" idx="1"/>
            <p:custDataLst>
              <p:tags r:id="rId2"/>
            </p:custDataLst>
          </p:nvPr>
        </p:nvSpPr>
        <p:spPr>
          <a:xfrm>
            <a:off x="1515611" y="3226159"/>
            <a:ext cx="9144000" cy="1655762"/>
          </a:xfrm>
        </p:spPr>
        <p:txBody>
          <a:bodyPr/>
          <a:lstStyle/>
          <a:p>
            <a:r>
              <a:rPr lang="en-US" dirty="0"/>
              <a:t>Jean- </a:t>
            </a:r>
            <a:r>
              <a:rPr lang="en-US" dirty="0" err="1"/>
              <a:t>Rodrigue</a:t>
            </a:r>
            <a:r>
              <a:rPr lang="en-US" dirty="0"/>
              <a:t> Yoboua </a:t>
            </a:r>
          </a:p>
          <a:p>
            <a:r>
              <a:rPr lang="en-US" dirty="0"/>
              <a:t>Alliance de la </a:t>
            </a:r>
            <a:r>
              <a:rPr lang="en-US" dirty="0" err="1"/>
              <a:t>Fonction</a:t>
            </a:r>
            <a:r>
              <a:rPr lang="en-US" dirty="0"/>
              <a:t> </a:t>
            </a:r>
            <a:r>
              <a:rPr lang="en-US" dirty="0" err="1"/>
              <a:t>Publique</a:t>
            </a:r>
            <a:r>
              <a:rPr lang="en-US" dirty="0"/>
              <a:t> du Canada </a:t>
            </a:r>
          </a:p>
        </p:txBody>
      </p:sp>
    </p:spTree>
    <p:extLst>
      <p:ext uri="{BB962C8B-B14F-4D97-AF65-F5344CB8AC3E}">
        <p14:creationId xmlns:p14="http://schemas.microsoft.com/office/powerpoint/2010/main" val="2445295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p>
            <a:r>
              <a:rPr lang="fr-CA" i="1" dirty="0"/>
              <a:t>Donohue c. Agence des services frontaliers du Canada, 2017 TSSTC 5</a:t>
            </a:r>
            <a:endParaRPr lang="en-US" dirty="0"/>
          </a:p>
        </p:txBody>
      </p:sp>
      <p:sp>
        <p:nvSpPr>
          <p:cNvPr id="3" name="Content Placeholder 2"/>
          <p:cNvSpPr>
            <a:spLocks noGrp="1"/>
          </p:cNvSpPr>
          <p:nvPr>
            <p:ph idx="1"/>
            <p:custDataLst>
              <p:tags r:id="rId2"/>
            </p:custDataLst>
          </p:nvPr>
        </p:nvSpPr>
        <p:spPr/>
        <p:txBody>
          <a:bodyPr/>
          <a:lstStyle/>
          <a:p>
            <a:pPr marL="0" indent="0">
              <a:buNone/>
            </a:pPr>
            <a:r>
              <a:rPr lang="fr-CA" b="1" dirty="0"/>
              <a:t>Danger : </a:t>
            </a:r>
            <a:endParaRPr lang="en-US" dirty="0"/>
          </a:p>
          <a:p>
            <a:pPr>
              <a:lnSpc>
                <a:spcPct val="110000"/>
              </a:lnSpc>
              <a:buFont typeface="Arial" panose="020B0604020202020204" pitchFamily="34" charset="0"/>
              <a:buChar char="•"/>
            </a:pPr>
            <a:r>
              <a:rPr lang="fr-CA" sz="2200" dirty="0"/>
              <a:t>Violence physique et manque d’équipement et de formation</a:t>
            </a:r>
            <a:endParaRPr lang="en-US" sz="2200" dirty="0"/>
          </a:p>
          <a:p>
            <a:pPr>
              <a:lnSpc>
                <a:spcPct val="110000"/>
              </a:lnSpc>
              <a:buFont typeface="Arial" panose="020B0604020202020204" pitchFamily="34" charset="0"/>
              <a:buChar char="•"/>
            </a:pPr>
            <a:r>
              <a:rPr lang="fr-CA" sz="2200" dirty="0"/>
              <a:t>Crachat / fluides corporels</a:t>
            </a:r>
            <a:endParaRPr lang="en-US" sz="2200" dirty="0"/>
          </a:p>
          <a:p>
            <a:endParaRPr lang="en-US" dirty="0"/>
          </a:p>
        </p:txBody>
      </p:sp>
    </p:spTree>
    <p:extLst>
      <p:ext uri="{BB962C8B-B14F-4D97-AF65-F5344CB8AC3E}">
        <p14:creationId xmlns:p14="http://schemas.microsoft.com/office/powerpoint/2010/main" val="692366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p>
            <a:r>
              <a:rPr lang="fr-CA" i="1" dirty="0"/>
              <a:t>Donohue c. Agence des services frontaliers du Canada, 2017 TSSTC 5</a:t>
            </a:r>
            <a:endParaRPr lang="en-US" dirty="0"/>
          </a:p>
        </p:txBody>
      </p:sp>
      <p:sp>
        <p:nvSpPr>
          <p:cNvPr id="3" name="Content Placeholder 2"/>
          <p:cNvSpPr>
            <a:spLocks noGrp="1"/>
          </p:cNvSpPr>
          <p:nvPr>
            <p:ph idx="1"/>
            <p:custDataLst>
              <p:tags r:id="rId2"/>
            </p:custDataLst>
          </p:nvPr>
        </p:nvSpPr>
        <p:spPr/>
        <p:txBody>
          <a:bodyPr>
            <a:normAutofit/>
          </a:bodyPr>
          <a:lstStyle/>
          <a:p>
            <a:pPr marL="0" indent="0">
              <a:buNone/>
            </a:pPr>
            <a:r>
              <a:rPr lang="en-US" b="1" dirty="0"/>
              <a:t>Conclusions:</a:t>
            </a:r>
          </a:p>
          <a:p>
            <a:pPr marL="0" indent="0">
              <a:buNone/>
            </a:pPr>
            <a:r>
              <a:rPr lang="fr-CA" b="1" dirty="0"/>
              <a:t>Faits au moment du refus:</a:t>
            </a:r>
            <a:endParaRPr lang="en-US" b="1" dirty="0"/>
          </a:p>
          <a:p>
            <a:pPr marL="0" indent="0">
              <a:buNone/>
            </a:pPr>
            <a:r>
              <a:rPr lang="fr-CA" dirty="0"/>
              <a:t>Sans être déterminant, le fait que la voyageuse ne soit pas devenue violente présente une certaine pertinence au moment d'établir si le potentiel de violence de la voyageuse a été correctement évalué au moment du refus de travailler.</a:t>
            </a:r>
            <a:endParaRPr lang="en-US" dirty="0"/>
          </a:p>
          <a:p>
            <a:pPr marL="0" indent="0">
              <a:buNone/>
            </a:pPr>
            <a:r>
              <a:rPr lang="fr-CA" dirty="0"/>
              <a:t>Les ASF ont manifestement de l'expérience dans la gestion en équipe des détenus; l'effort de groupe pour maîtriser un voyageur afin d'obtenir ses empreintes digitales serait un exemple immédiat.</a:t>
            </a:r>
            <a:endParaRPr lang="en-US" dirty="0"/>
          </a:p>
          <a:p>
            <a:pPr marL="0" indent="0">
              <a:buNone/>
            </a:pPr>
            <a:r>
              <a:rPr lang="fr-CA" dirty="0"/>
              <a:t> </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500647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p>
            <a:r>
              <a:rPr lang="fr-CA" i="1" dirty="0"/>
              <a:t>Donohue c. Agence des services frontaliers du Canada, 2017 TSSTC 5</a:t>
            </a:r>
            <a:endParaRPr lang="en-US" dirty="0"/>
          </a:p>
        </p:txBody>
      </p:sp>
      <p:sp>
        <p:nvSpPr>
          <p:cNvPr id="3" name="Content Placeholder 2"/>
          <p:cNvSpPr>
            <a:spLocks noGrp="1"/>
          </p:cNvSpPr>
          <p:nvPr>
            <p:ph idx="1"/>
            <p:custDataLst>
              <p:tags r:id="rId2"/>
            </p:custDataLst>
          </p:nvPr>
        </p:nvSpPr>
        <p:spPr/>
        <p:txBody>
          <a:bodyPr>
            <a:normAutofit/>
          </a:bodyPr>
          <a:lstStyle/>
          <a:p>
            <a:pPr marL="0" indent="0">
              <a:buNone/>
            </a:pPr>
            <a:r>
              <a:rPr lang="en-US" b="1" dirty="0"/>
              <a:t>Conclusions:</a:t>
            </a:r>
          </a:p>
          <a:p>
            <a:pPr marL="0" indent="0">
              <a:buNone/>
            </a:pPr>
            <a:r>
              <a:rPr lang="fr-CA" b="1" dirty="0"/>
              <a:t>Analyse du matériel disponible : </a:t>
            </a:r>
            <a:endParaRPr lang="en-US" dirty="0"/>
          </a:p>
          <a:p>
            <a:pPr marL="0" indent="0">
              <a:buNone/>
            </a:pPr>
            <a:r>
              <a:rPr lang="fr-CA" dirty="0"/>
              <a:t>Il ne semble pas évident que le bouclier de corps serait efficace contre un voyageur qui n'est pas debout au moment où les ASF pénètrent dans la cellule. </a:t>
            </a:r>
            <a:endParaRPr lang="en-US" dirty="0"/>
          </a:p>
          <a:p>
            <a:pPr marL="0" indent="0">
              <a:buNone/>
            </a:pPr>
            <a:r>
              <a:rPr lang="fr-CA" dirty="0"/>
              <a:t>Le vaporisateur de poivre est largement utilisé par divers agents de la sécurité publique dans de nombreux cas où l'utilisateur reçoit un peu de poivre. Même si le contact avec le poivre est inconfortable, ce n'est pas du tout comme recevoir un jet direct au visage, lequel par surcroît ne cause pas plus qu'un inconfort extrême. Quoi qu’il en soit, il est difficile d'imaginer que les ASF qui pénètrent dans la cellule avec ce voyageur auraient recours à un vaporisateur de poivre ou de mousse en premier recours.</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885120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p>
            <a:r>
              <a:rPr lang="fr-CA" i="1" dirty="0"/>
              <a:t>Donohue c. Agence des services frontaliers du Canada, 2017 TSSTC 5</a:t>
            </a:r>
            <a:endParaRPr lang="en-US" dirty="0"/>
          </a:p>
        </p:txBody>
      </p:sp>
      <p:sp>
        <p:nvSpPr>
          <p:cNvPr id="3" name="Content Placeholder 2"/>
          <p:cNvSpPr>
            <a:spLocks noGrp="1"/>
          </p:cNvSpPr>
          <p:nvPr>
            <p:ph idx="1"/>
            <p:custDataLst>
              <p:tags r:id="rId2"/>
            </p:custDataLst>
          </p:nvPr>
        </p:nvSpPr>
        <p:spPr/>
        <p:txBody>
          <a:bodyPr/>
          <a:lstStyle/>
          <a:p>
            <a:pPr marL="0" indent="0">
              <a:buNone/>
            </a:pPr>
            <a:r>
              <a:rPr lang="fr-CA" b="1" dirty="0"/>
              <a:t>Risque de transmission : </a:t>
            </a:r>
            <a:endParaRPr lang="en-US" dirty="0"/>
          </a:p>
          <a:p>
            <a:pPr marL="0" indent="0">
              <a:buNone/>
            </a:pPr>
            <a:r>
              <a:rPr lang="fr-CA" dirty="0"/>
              <a:t>La probabilité qu'un ASF contracte une maladie après qu'un voyageur lui a craché dessus était extrêmement faible. Il faudrait que le voyageur crache. Il faudrait que le crachat atteigne les muqueuses (p. ex., l'œil) de l'ASF. Il faudrait que le crachat contienne du sang pour pouvoir causer une infection. Fait très important, il faudrait qu'il existe une probabilité que le voyageur soit effectivement infecté par une maladie transmissible.</a:t>
            </a:r>
            <a:endParaRPr lang="en-US" dirty="0"/>
          </a:p>
          <a:p>
            <a:endParaRPr lang="en-US" dirty="0"/>
          </a:p>
        </p:txBody>
      </p:sp>
    </p:spTree>
    <p:extLst>
      <p:ext uri="{BB962C8B-B14F-4D97-AF65-F5344CB8AC3E}">
        <p14:creationId xmlns:p14="http://schemas.microsoft.com/office/powerpoint/2010/main" val="33949498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fontScale="90000"/>
          </a:bodyPr>
          <a:lstStyle/>
          <a:p>
            <a:r>
              <a:rPr lang="fr-CA" i="1" dirty="0"/>
              <a:t>Agence des services frontaliers du Canada, appelante et Brian Donohue et Robert Burke, intimés 2017 TSSTC 6  </a:t>
            </a:r>
            <a:endParaRPr lang="en-US" i="1" dirty="0"/>
          </a:p>
        </p:txBody>
      </p:sp>
      <p:sp>
        <p:nvSpPr>
          <p:cNvPr id="3" name="Content Placeholder 2"/>
          <p:cNvSpPr>
            <a:spLocks noGrp="1"/>
          </p:cNvSpPr>
          <p:nvPr>
            <p:ph idx="1"/>
            <p:custDataLst>
              <p:tags r:id="rId2"/>
            </p:custDataLst>
          </p:nvPr>
        </p:nvSpPr>
        <p:spPr>
          <a:xfrm>
            <a:off x="829811" y="1825625"/>
            <a:ext cx="10515600" cy="4351338"/>
          </a:xfrm>
        </p:spPr>
        <p:txBody>
          <a:bodyPr>
            <a:normAutofit/>
          </a:bodyPr>
          <a:lstStyle/>
          <a:p>
            <a:pPr marL="0" indent="0">
              <a:buNone/>
            </a:pPr>
            <a:r>
              <a:rPr lang="fr-CA" b="1" dirty="0"/>
              <a:t>Direction </a:t>
            </a:r>
          </a:p>
          <a:p>
            <a:pPr marL="0" indent="0">
              <a:buNone/>
            </a:pPr>
            <a:r>
              <a:rPr lang="fr-CA" dirty="0"/>
              <a:t>Alinéa 125.(1)z.04) – Partie II du Code canadien du travail.</a:t>
            </a:r>
            <a:endParaRPr lang="en-US" dirty="0"/>
          </a:p>
          <a:p>
            <a:pPr marL="0" indent="0">
              <a:buNone/>
            </a:pPr>
            <a:r>
              <a:rPr lang="fr-CA" dirty="0"/>
              <a:t>Dans le cadre de l’obligation générale définie à l’article 124, l’employeur est tenu, en ce qui concerne tout lieu de travail placé sous son entière autorité ainsi que toute tâche accomplie par un employé dans un lieu de travail ne relevant pas de son autorité, dans la mesure où cette tâche, elle, en relève : relativement aux risques propres à un lieu de travail et non couverts par un programme visé à l’alinéa z.03), en consultation avec le comité d’orientation ou, à défaut, le comité local ou le représentant, d’élaborer et de mettre en œuvre un programme réglementaire de prévention de ces risques, y compris la formation des employés en matière de santé et de sécurité relativement à ces risques, et d’en contrôler l’application;</a:t>
            </a:r>
            <a:endParaRPr lang="en-US" dirty="0"/>
          </a:p>
          <a:p>
            <a:pPr marL="0" indent="0">
              <a:buNone/>
            </a:pPr>
            <a:endParaRPr lang="fr-CA" b="1" dirty="0"/>
          </a:p>
          <a:p>
            <a:endParaRPr lang="en-US" dirty="0"/>
          </a:p>
        </p:txBody>
      </p:sp>
    </p:spTree>
    <p:extLst>
      <p:ext uri="{BB962C8B-B14F-4D97-AF65-F5344CB8AC3E}">
        <p14:creationId xmlns:p14="http://schemas.microsoft.com/office/powerpoint/2010/main" val="545818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fontScale="90000"/>
          </a:bodyPr>
          <a:lstStyle/>
          <a:p>
            <a:r>
              <a:rPr lang="fr-CA" i="1" dirty="0"/>
              <a:t>Agence des services frontaliers du Canada, appelante et Brian Donohue et Robert Burke, intimés 2017 TSSTC 6 </a:t>
            </a:r>
            <a:endParaRPr lang="en-US" dirty="0"/>
          </a:p>
        </p:txBody>
      </p:sp>
      <p:sp>
        <p:nvSpPr>
          <p:cNvPr id="3" name="Content Placeholder 2"/>
          <p:cNvSpPr>
            <a:spLocks noGrp="1"/>
          </p:cNvSpPr>
          <p:nvPr>
            <p:ph idx="1"/>
            <p:custDataLst>
              <p:tags r:id="rId2"/>
            </p:custDataLst>
          </p:nvPr>
        </p:nvSpPr>
        <p:spPr>
          <a:xfrm>
            <a:off x="829811" y="1825625"/>
            <a:ext cx="10515600" cy="4351338"/>
          </a:xfrm>
        </p:spPr>
        <p:txBody>
          <a:bodyPr>
            <a:normAutofit fontScale="92500" lnSpcReduction="10000"/>
          </a:bodyPr>
          <a:lstStyle/>
          <a:p>
            <a:pPr marL="0" indent="0">
              <a:buNone/>
            </a:pPr>
            <a:r>
              <a:rPr lang="fr-CA" dirty="0"/>
              <a:t>Article 19.4 - Règlement canadien sur la santé et la sécurité au travail</a:t>
            </a:r>
            <a:endParaRPr lang="en-US" dirty="0"/>
          </a:p>
          <a:p>
            <a:pPr marL="0" indent="0">
              <a:buNone/>
            </a:pPr>
            <a:r>
              <a:rPr lang="fr-CA" dirty="0"/>
              <a:t>L’employeur recense et évalue les risques professionnels, y compris ceux liés à l’ergonomie, conformément à la méthode élaborée aux termes de l’article 19.3 et en tenant compte des éléments suivants :</a:t>
            </a:r>
            <a:endParaRPr lang="en-US" dirty="0"/>
          </a:p>
          <a:p>
            <a:pPr marL="0" indent="0">
              <a:buNone/>
            </a:pPr>
            <a:r>
              <a:rPr lang="fr-CA" dirty="0"/>
              <a:t>	a) la nature du risque;</a:t>
            </a:r>
            <a:endParaRPr lang="en-US" dirty="0"/>
          </a:p>
          <a:p>
            <a:pPr marL="0" indent="0">
              <a:buNone/>
            </a:pPr>
            <a:r>
              <a:rPr lang="fr-CA" dirty="0"/>
              <a:t>	b) le niveau d’exposition des employés au risque;</a:t>
            </a:r>
            <a:endParaRPr lang="en-US" dirty="0"/>
          </a:p>
          <a:p>
            <a:pPr marL="0" indent="0">
              <a:buNone/>
            </a:pPr>
            <a:r>
              <a:rPr lang="fr-CA" dirty="0"/>
              <a:t>	c) la fréquence et la durée de l’exposition des employés au risque;</a:t>
            </a:r>
            <a:endParaRPr lang="en-US" dirty="0"/>
          </a:p>
          <a:p>
            <a:pPr marL="0" indent="0">
              <a:buNone/>
            </a:pPr>
            <a:r>
              <a:rPr lang="fr-CA" dirty="0"/>
              <a:t>	d) les effets, réels ou potentiels, de l’exposition sur la santé et la sécurité des employés;</a:t>
            </a:r>
            <a:endParaRPr lang="en-US" dirty="0"/>
          </a:p>
          <a:p>
            <a:pPr marL="0" indent="0">
              <a:buNone/>
            </a:pPr>
            <a:r>
              <a:rPr lang="fr-CA" dirty="0"/>
              <a:t>	e) les mesures qui ont été prises pour prévenir le risque;</a:t>
            </a:r>
            <a:endParaRPr lang="en-US" dirty="0"/>
          </a:p>
          <a:p>
            <a:pPr marL="0" indent="0">
              <a:buNone/>
            </a:pPr>
            <a:r>
              <a:rPr lang="fr-CA" dirty="0"/>
              <a:t>	f) tout élément signalé par l’employé au titre des alinéas 126(1)g) ou h) de la Loi et tout </a:t>
            </a:r>
            <a:r>
              <a:rPr lang="fr-CA"/>
              <a:t>rapport 	fait </a:t>
            </a:r>
            <a:r>
              <a:rPr lang="fr-CA" dirty="0"/>
              <a:t>par l’employé au titre de l’article 15.3;</a:t>
            </a:r>
            <a:endParaRPr lang="en-US" dirty="0"/>
          </a:p>
          <a:p>
            <a:pPr marL="0" indent="0">
              <a:buNone/>
            </a:pPr>
            <a:r>
              <a:rPr lang="fr-CA" dirty="0"/>
              <a:t>	g) tout autre renseignement pertinent.</a:t>
            </a:r>
            <a:endParaRPr lang="en-US" dirty="0"/>
          </a:p>
          <a:p>
            <a:pPr marL="0" indent="0">
              <a:buNone/>
            </a:pPr>
            <a:endParaRPr lang="fr-CA" b="1" dirty="0"/>
          </a:p>
          <a:p>
            <a:endParaRPr lang="en-US" dirty="0"/>
          </a:p>
        </p:txBody>
      </p:sp>
    </p:spTree>
    <p:extLst>
      <p:ext uri="{BB962C8B-B14F-4D97-AF65-F5344CB8AC3E}">
        <p14:creationId xmlns:p14="http://schemas.microsoft.com/office/powerpoint/2010/main" val="2093447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fontScale="90000"/>
          </a:bodyPr>
          <a:lstStyle/>
          <a:p>
            <a:r>
              <a:rPr lang="fr-CA" i="1" dirty="0"/>
              <a:t>Agence des services frontaliers du Canada, appelante et Brian Donohue et Robert Burke</a:t>
            </a:r>
            <a:r>
              <a:rPr lang="fr-CA" dirty="0"/>
              <a:t>, </a:t>
            </a:r>
            <a:r>
              <a:rPr lang="fr-CA" i="1" dirty="0"/>
              <a:t>intimés</a:t>
            </a:r>
            <a:r>
              <a:rPr lang="fr-CA" dirty="0"/>
              <a:t> 2017 TSSTC 6</a:t>
            </a:r>
            <a:endParaRPr lang="en-US" dirty="0"/>
          </a:p>
        </p:txBody>
      </p:sp>
      <p:sp>
        <p:nvSpPr>
          <p:cNvPr id="3" name="Content Placeholder 2"/>
          <p:cNvSpPr>
            <a:spLocks noGrp="1"/>
          </p:cNvSpPr>
          <p:nvPr>
            <p:ph idx="1"/>
            <p:custDataLst>
              <p:tags r:id="rId2"/>
            </p:custDataLst>
          </p:nvPr>
        </p:nvSpPr>
        <p:spPr/>
        <p:txBody>
          <a:bodyPr>
            <a:normAutofit/>
          </a:bodyPr>
          <a:lstStyle/>
          <a:p>
            <a:pPr marL="0" indent="0">
              <a:buNone/>
            </a:pPr>
            <a:r>
              <a:rPr lang="fr-CA" b="1" dirty="0"/>
              <a:t>Direction 1</a:t>
            </a:r>
          </a:p>
          <a:p>
            <a:pPr marL="0" indent="0">
              <a:buNone/>
            </a:pPr>
            <a:r>
              <a:rPr lang="fr-CA" dirty="0"/>
              <a:t>L'employeur a omis d'élaborer un processus pour recenser et évaluer les risques qu'une personne détenue dans une cellule peut poser pour un agent. L'employeur s'en remet uniquement à la discrétion d'un agent pour évaluer si une personne détenue pose ou non un risque pour lequel l'agent n'a pas reçu d'équipement ou de formation.</a:t>
            </a:r>
          </a:p>
          <a:p>
            <a:pPr marL="0" indent="0">
              <a:buNone/>
            </a:pPr>
            <a:r>
              <a:rPr lang="fr-FR" dirty="0"/>
              <a:t>Par conséquent, il vous est DONNÉ INSTRUCTION PAR LES PRÉSENTES, en vertu de l’alinéa 145(1)a) de la partie II du Code canadien du travail, de mettre fin à la contravention le 13 décembre 2012 au plus tard.</a:t>
            </a:r>
            <a:endParaRPr lang="en-US" dirty="0"/>
          </a:p>
          <a:p>
            <a:endParaRPr lang="en-US" dirty="0"/>
          </a:p>
        </p:txBody>
      </p:sp>
    </p:spTree>
    <p:extLst>
      <p:ext uri="{BB962C8B-B14F-4D97-AF65-F5344CB8AC3E}">
        <p14:creationId xmlns:p14="http://schemas.microsoft.com/office/powerpoint/2010/main" val="2660757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838200" y="398681"/>
            <a:ext cx="10515600" cy="1325563"/>
          </a:xfrm>
        </p:spPr>
        <p:txBody>
          <a:bodyPr>
            <a:normAutofit fontScale="90000"/>
          </a:bodyPr>
          <a:lstStyle/>
          <a:p>
            <a:r>
              <a:rPr lang="fr-CA" i="1" dirty="0"/>
              <a:t>Agence des services frontaliers du Canada, appelante et Brian Donohue et Robert Burke</a:t>
            </a:r>
            <a:r>
              <a:rPr lang="fr-CA" dirty="0"/>
              <a:t>, </a:t>
            </a:r>
            <a:r>
              <a:rPr lang="fr-CA" i="1" dirty="0"/>
              <a:t>intimés</a:t>
            </a:r>
            <a:r>
              <a:rPr lang="fr-CA" dirty="0"/>
              <a:t> 2017 TSSTC 6</a:t>
            </a:r>
            <a:endParaRPr lang="en-US" dirty="0"/>
          </a:p>
        </p:txBody>
      </p:sp>
      <p:sp>
        <p:nvSpPr>
          <p:cNvPr id="3" name="Content Placeholder 2"/>
          <p:cNvSpPr>
            <a:spLocks noGrp="1"/>
          </p:cNvSpPr>
          <p:nvPr>
            <p:ph idx="1"/>
            <p:custDataLst>
              <p:tags r:id="rId2"/>
            </p:custDataLst>
          </p:nvPr>
        </p:nvSpPr>
        <p:spPr/>
        <p:txBody>
          <a:bodyPr>
            <a:normAutofit lnSpcReduction="10000"/>
          </a:bodyPr>
          <a:lstStyle/>
          <a:p>
            <a:pPr marL="0" indent="0">
              <a:buNone/>
            </a:pPr>
            <a:r>
              <a:rPr lang="fr-CA" dirty="0"/>
              <a:t>Alinéa 125.(1)(l) – Partie II du Code canadien du travail.</a:t>
            </a:r>
            <a:endParaRPr lang="en-US" dirty="0"/>
          </a:p>
          <a:p>
            <a:pPr marL="0" indent="0">
              <a:buNone/>
            </a:pPr>
            <a:r>
              <a:rPr lang="fr-CA" dirty="0"/>
              <a:t>Dans le cadre de l’obligation générale définie à l’article 124, l’employeur est tenu, en ce qui concerne tout lieu de travail placé sous son entière autorité ainsi que toute tâche accomplie par un employé dans un lieu de travail ne relevant pas de son autorité, dans la mesure où cette tâche, elle, en relève : de fournir le matériel, l’équipement, les dispositifs et les vêtements de sécurité réglementaires à toute personne à qui il permet l’accès du lieu de travail;</a:t>
            </a:r>
            <a:endParaRPr lang="en-US" dirty="0"/>
          </a:p>
          <a:p>
            <a:pPr marL="0" indent="0">
              <a:buNone/>
            </a:pPr>
            <a:r>
              <a:rPr lang="fr-CA" dirty="0"/>
              <a:t> </a:t>
            </a:r>
            <a:endParaRPr lang="en-US" dirty="0"/>
          </a:p>
          <a:p>
            <a:pPr marL="0" indent="0">
              <a:buNone/>
            </a:pPr>
            <a:r>
              <a:rPr lang="fr-CA" dirty="0"/>
              <a:t>Article 12.6 - Règlement canadien sur la santé et la sécurité au travail</a:t>
            </a:r>
          </a:p>
          <a:p>
            <a:pPr marL="0" indent="0">
              <a:buNone/>
            </a:pPr>
            <a:r>
              <a:rPr lang="fr-CA" dirty="0"/>
              <a:t>Lorsque, dans le lieu de travail, il y a risque de blessures aux yeux, au visage, aux oreilles ou au-devant du cou, l’employeur doit fournir un dispositif protecteur des yeux ou du visage conforme à la norme Z94.3-M1982 de l’ACNOR intitulée Protecteurs oculaires et faciaux pour l’industrie, publiée dans sa version française en février 1983 et publiée dans sa version anglaise en mai 1982.</a:t>
            </a:r>
            <a:endParaRPr lang="en-US" dirty="0"/>
          </a:p>
          <a:p>
            <a:endParaRPr lang="en-US" dirty="0"/>
          </a:p>
        </p:txBody>
      </p:sp>
    </p:spTree>
    <p:extLst>
      <p:ext uri="{BB962C8B-B14F-4D97-AF65-F5344CB8AC3E}">
        <p14:creationId xmlns:p14="http://schemas.microsoft.com/office/powerpoint/2010/main" val="23832178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fontScale="90000"/>
          </a:bodyPr>
          <a:lstStyle/>
          <a:p>
            <a:r>
              <a:rPr lang="fr-CA" i="1" dirty="0"/>
              <a:t>Agence des services frontaliers du Canada, appelante et Brian Donohue et Robert Burke</a:t>
            </a:r>
            <a:r>
              <a:rPr lang="fr-CA" dirty="0"/>
              <a:t>, </a:t>
            </a:r>
            <a:r>
              <a:rPr lang="fr-CA" i="1" dirty="0"/>
              <a:t>intimés</a:t>
            </a:r>
            <a:r>
              <a:rPr lang="fr-CA" dirty="0"/>
              <a:t> 2017 TSSTC 6</a:t>
            </a:r>
            <a:endParaRPr lang="en-US" dirty="0"/>
          </a:p>
        </p:txBody>
      </p:sp>
      <p:sp>
        <p:nvSpPr>
          <p:cNvPr id="3" name="Content Placeholder 2"/>
          <p:cNvSpPr>
            <a:spLocks noGrp="1"/>
          </p:cNvSpPr>
          <p:nvPr>
            <p:ph idx="1"/>
            <p:custDataLst>
              <p:tags r:id="rId2"/>
            </p:custDataLst>
          </p:nvPr>
        </p:nvSpPr>
        <p:spPr/>
        <p:txBody>
          <a:bodyPr>
            <a:normAutofit/>
          </a:bodyPr>
          <a:lstStyle/>
          <a:p>
            <a:pPr marL="0" indent="0">
              <a:buNone/>
            </a:pPr>
            <a:r>
              <a:rPr lang="en-US" b="1" dirty="0"/>
              <a:t>Direction 2</a:t>
            </a:r>
          </a:p>
          <a:p>
            <a:pPr marL="0" indent="0">
              <a:buNone/>
            </a:pPr>
            <a:r>
              <a:rPr lang="fr-CA" dirty="0"/>
              <a:t>L'employeur a omis de fournir de l'équipement protégeant le visage et les yeux de l'agent en cas de crachat. </a:t>
            </a:r>
            <a:endParaRPr lang="en-US" dirty="0"/>
          </a:p>
          <a:p>
            <a:pPr marL="0" indent="0">
              <a:buNone/>
            </a:pPr>
            <a:r>
              <a:rPr lang="fr-CA" dirty="0"/>
              <a:t>Par conséquent, il vous est DONNÉ INSTRUCTION PAR LES PRÉSENTES, en vertu de l’alinéa 145(1)a) de la partie II du Code canadien du travail, de mettre fin à la contravention le 13 décembre 2012 au plus tard.</a:t>
            </a:r>
            <a:endParaRPr lang="en-US" dirty="0"/>
          </a:p>
          <a:p>
            <a:pPr marL="0" indent="0">
              <a:buNone/>
            </a:pPr>
            <a:endParaRPr lang="en-US" dirty="0"/>
          </a:p>
        </p:txBody>
      </p:sp>
    </p:spTree>
    <p:extLst>
      <p:ext uri="{BB962C8B-B14F-4D97-AF65-F5344CB8AC3E}">
        <p14:creationId xmlns:p14="http://schemas.microsoft.com/office/powerpoint/2010/main" val="26595881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fontScale="90000"/>
          </a:bodyPr>
          <a:lstStyle/>
          <a:p>
            <a:r>
              <a:rPr lang="fr-CA" i="1" dirty="0"/>
              <a:t>Agence des services frontaliers du Canada, appelante et Brian Donohue et Robert Burke</a:t>
            </a:r>
            <a:r>
              <a:rPr lang="fr-CA" dirty="0"/>
              <a:t>, </a:t>
            </a:r>
            <a:r>
              <a:rPr lang="fr-CA" i="1" dirty="0"/>
              <a:t>intimés</a:t>
            </a:r>
            <a:r>
              <a:rPr lang="fr-CA" dirty="0"/>
              <a:t> 2017 TSSTC 6</a:t>
            </a:r>
            <a:endParaRPr lang="en-US" dirty="0"/>
          </a:p>
        </p:txBody>
      </p:sp>
      <p:sp>
        <p:nvSpPr>
          <p:cNvPr id="3" name="Content Placeholder 2"/>
          <p:cNvSpPr>
            <a:spLocks noGrp="1"/>
          </p:cNvSpPr>
          <p:nvPr>
            <p:ph idx="1"/>
            <p:custDataLst>
              <p:tags r:id="rId2"/>
            </p:custDataLst>
          </p:nvPr>
        </p:nvSpPr>
        <p:spPr/>
        <p:txBody>
          <a:bodyPr>
            <a:normAutofit/>
          </a:bodyPr>
          <a:lstStyle/>
          <a:p>
            <a:pPr marL="0" lvl="0" indent="0">
              <a:buNone/>
            </a:pPr>
            <a:r>
              <a:rPr lang="fr-CA" b="1" dirty="0"/>
              <a:t>Conclusions:</a:t>
            </a:r>
          </a:p>
          <a:p>
            <a:pPr lvl="0"/>
            <a:r>
              <a:rPr lang="fr-CA" dirty="0"/>
              <a:t>Il n'y a aucune politique, aucune procédure ni aucun seuil s'appliquant au moment où il faut appeler la police régionale de Peel à l'aide.</a:t>
            </a:r>
            <a:endParaRPr lang="en-US" dirty="0"/>
          </a:p>
          <a:p>
            <a:pPr lvl="0"/>
            <a:r>
              <a:rPr lang="fr-CA" dirty="0"/>
              <a:t>Il n'y a aucune évaluation du risque visant une personne détenue par l'ASFC permettant d'évaluer la façon de gérer correctement une personne violente et de décider si la police régionale de Peel devrait être appelée en renfort. </a:t>
            </a:r>
            <a:endParaRPr lang="en-US" dirty="0"/>
          </a:p>
          <a:p>
            <a:pPr lvl="0"/>
            <a:r>
              <a:rPr lang="fr-CA" dirty="0"/>
              <a:t>Il est laissé à la discrétion de l'ASF d'évaluer la situation et d'informer son superviseur s'il ne se sent pas en mesure de gérer une situation donnée.</a:t>
            </a:r>
            <a:endParaRPr lang="en-US" dirty="0"/>
          </a:p>
          <a:p>
            <a:endParaRPr lang="en-US" dirty="0"/>
          </a:p>
        </p:txBody>
      </p:sp>
    </p:spTree>
    <p:extLst>
      <p:ext uri="{BB962C8B-B14F-4D97-AF65-F5344CB8AC3E}">
        <p14:creationId xmlns:p14="http://schemas.microsoft.com/office/powerpoint/2010/main" val="2819853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pPr algn="ctr"/>
            <a:r>
              <a:rPr lang="en-US" dirty="0" err="1"/>
              <a:t>Décisions</a:t>
            </a:r>
            <a:endParaRPr lang="en-US" dirty="0"/>
          </a:p>
        </p:txBody>
      </p:sp>
      <p:sp>
        <p:nvSpPr>
          <p:cNvPr id="3" name="Content Placeholder 2"/>
          <p:cNvSpPr>
            <a:spLocks noGrp="1"/>
          </p:cNvSpPr>
          <p:nvPr>
            <p:ph idx="1"/>
            <p:custDataLst>
              <p:tags r:id="rId2"/>
            </p:custDataLst>
          </p:nvPr>
        </p:nvSpPr>
        <p:spPr>
          <a:xfrm>
            <a:off x="829811" y="1825625"/>
            <a:ext cx="10515600" cy="4351338"/>
          </a:xfrm>
        </p:spPr>
        <p:txBody>
          <a:bodyPr/>
          <a:lstStyle/>
          <a:p>
            <a:r>
              <a:rPr lang="en-US" i="1" dirty="0"/>
              <a:t>Karn v. Canada (Attorney General)</a:t>
            </a:r>
            <a:r>
              <a:rPr lang="en-US" b="1" i="1" dirty="0"/>
              <a:t> </a:t>
            </a:r>
            <a:r>
              <a:rPr lang="en-US" dirty="0"/>
              <a:t>[2017] F.C.J. No. 112</a:t>
            </a:r>
          </a:p>
          <a:p>
            <a:r>
              <a:rPr lang="fr-CA" i="1" dirty="0"/>
              <a:t>Alliance de la Fonction publique du Canada c. Canada (Procureur général), </a:t>
            </a:r>
            <a:r>
              <a:rPr lang="fr-CA" dirty="0"/>
              <a:t>[2016] 3 R.C.F. 33 ( Akon)</a:t>
            </a:r>
            <a:endParaRPr lang="en-US" dirty="0"/>
          </a:p>
          <a:p>
            <a:r>
              <a:rPr lang="fr-CA" i="1" dirty="0"/>
              <a:t>Donohue c. Agence des services frontaliers du Canada, </a:t>
            </a:r>
            <a:r>
              <a:rPr lang="fr-CA" dirty="0"/>
              <a:t>2017 TSSTC 5</a:t>
            </a:r>
            <a:endParaRPr lang="en-US" dirty="0"/>
          </a:p>
          <a:p>
            <a:endParaRPr lang="en-US" dirty="0"/>
          </a:p>
          <a:p>
            <a:endParaRPr lang="en-US" dirty="0"/>
          </a:p>
        </p:txBody>
      </p:sp>
    </p:spTree>
    <p:extLst>
      <p:ext uri="{BB962C8B-B14F-4D97-AF65-F5344CB8AC3E}">
        <p14:creationId xmlns:p14="http://schemas.microsoft.com/office/powerpoint/2010/main" val="9891712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fontScale="90000"/>
          </a:bodyPr>
          <a:lstStyle/>
          <a:p>
            <a:r>
              <a:rPr lang="fr-CA" i="1" dirty="0"/>
              <a:t>Agence des services frontaliers du Canada, appelante et Brian Donohue et Robert Burke</a:t>
            </a:r>
            <a:r>
              <a:rPr lang="fr-CA" dirty="0"/>
              <a:t>, </a:t>
            </a:r>
            <a:r>
              <a:rPr lang="fr-CA" i="1" dirty="0"/>
              <a:t>intimés</a:t>
            </a:r>
            <a:r>
              <a:rPr lang="fr-CA" dirty="0"/>
              <a:t> 2017 TSSTC 6</a:t>
            </a:r>
            <a:endParaRPr lang="en-US" dirty="0"/>
          </a:p>
        </p:txBody>
      </p:sp>
      <p:sp>
        <p:nvSpPr>
          <p:cNvPr id="3" name="Content Placeholder 2"/>
          <p:cNvSpPr>
            <a:spLocks noGrp="1"/>
          </p:cNvSpPr>
          <p:nvPr>
            <p:ph idx="1"/>
            <p:custDataLst>
              <p:tags r:id="rId2"/>
            </p:custDataLst>
          </p:nvPr>
        </p:nvSpPr>
        <p:spPr/>
        <p:txBody>
          <a:bodyPr>
            <a:normAutofit/>
          </a:bodyPr>
          <a:lstStyle/>
          <a:p>
            <a:pPr lvl="0"/>
            <a:r>
              <a:rPr lang="fr-CA" sz="2800" dirty="0"/>
              <a:t>Même si la possibilité de contracter une maladie ne constitue pas un « danger », il existe tout de même un faible risque de transmission de maladie. Ce qui ressort de tous les cas où les employés se font cracher dessus, c'est la grande anxiété et le stress que l'employé vit, ne sachant pas s'il contractera ou non une maladie grave. </a:t>
            </a:r>
            <a:r>
              <a:rPr lang="en-US" sz="2800" dirty="0"/>
              <a:t>Le stress </a:t>
            </a:r>
            <a:r>
              <a:rPr lang="en-US" sz="2800" dirty="0" err="1"/>
              <a:t>peut</a:t>
            </a:r>
            <a:r>
              <a:rPr lang="en-US" sz="2800" dirty="0"/>
              <a:t> </a:t>
            </a:r>
            <a:r>
              <a:rPr lang="en-US" sz="2800" dirty="0" err="1"/>
              <a:t>avoir</a:t>
            </a:r>
            <a:r>
              <a:rPr lang="en-US" sz="2800" dirty="0"/>
              <a:t> des </a:t>
            </a:r>
            <a:r>
              <a:rPr lang="en-US" sz="2800" dirty="0" err="1"/>
              <a:t>effets</a:t>
            </a:r>
            <a:r>
              <a:rPr lang="en-US" sz="2800" dirty="0"/>
              <a:t> sur la santé.</a:t>
            </a:r>
          </a:p>
          <a:p>
            <a:endParaRPr lang="en-US" dirty="0"/>
          </a:p>
        </p:txBody>
      </p:sp>
    </p:spTree>
    <p:extLst>
      <p:ext uri="{BB962C8B-B14F-4D97-AF65-F5344CB8AC3E}">
        <p14:creationId xmlns:p14="http://schemas.microsoft.com/office/powerpoint/2010/main" val="17076450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fontScale="90000"/>
          </a:bodyPr>
          <a:lstStyle/>
          <a:p>
            <a:r>
              <a:rPr lang="fr-CA" i="1" dirty="0"/>
              <a:t>Agence des services frontaliers du Canada, appelante et Brian Donohue et Robert Burke</a:t>
            </a:r>
            <a:r>
              <a:rPr lang="fr-CA" dirty="0"/>
              <a:t>, </a:t>
            </a:r>
            <a:r>
              <a:rPr lang="fr-CA" i="1" dirty="0"/>
              <a:t>intimés</a:t>
            </a:r>
            <a:r>
              <a:rPr lang="fr-CA" dirty="0"/>
              <a:t> 2017 TSSTC 6</a:t>
            </a:r>
            <a:endParaRPr lang="en-US" dirty="0"/>
          </a:p>
        </p:txBody>
      </p:sp>
      <p:sp>
        <p:nvSpPr>
          <p:cNvPr id="3" name="Content Placeholder 2"/>
          <p:cNvSpPr>
            <a:spLocks noGrp="1"/>
          </p:cNvSpPr>
          <p:nvPr>
            <p:ph idx="1"/>
            <p:custDataLst>
              <p:tags r:id="rId2"/>
            </p:custDataLst>
          </p:nvPr>
        </p:nvSpPr>
        <p:spPr/>
        <p:txBody>
          <a:bodyPr>
            <a:normAutofit/>
          </a:bodyPr>
          <a:lstStyle/>
          <a:p>
            <a:pPr marL="0" lvl="0" indent="0">
              <a:buNone/>
            </a:pPr>
            <a:r>
              <a:rPr lang="fr-CA" sz="2800" dirty="0"/>
              <a:t>Le crachat peut constituer une agression et, de toute évidence, les employeurs sont tenus de réduire le risque d'agression, qui constitue une forme de violence en milieu de travail. </a:t>
            </a:r>
            <a:endParaRPr lang="en-US" sz="2800" dirty="0"/>
          </a:p>
          <a:p>
            <a:endParaRPr lang="en-US" dirty="0"/>
          </a:p>
        </p:txBody>
      </p:sp>
    </p:spTree>
    <p:extLst>
      <p:ext uri="{BB962C8B-B14F-4D97-AF65-F5344CB8AC3E}">
        <p14:creationId xmlns:p14="http://schemas.microsoft.com/office/powerpoint/2010/main" val="11343061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p>
            <a:r>
              <a:rPr lang="en-US" i="1" dirty="0"/>
              <a:t>Karn v. Canada (Attorney General)</a:t>
            </a:r>
            <a:br>
              <a:rPr lang="en-US" dirty="0"/>
            </a:br>
            <a:endParaRPr lang="en-US" dirty="0"/>
          </a:p>
        </p:txBody>
      </p:sp>
      <p:sp>
        <p:nvSpPr>
          <p:cNvPr id="3" name="Content Placeholder 2"/>
          <p:cNvSpPr>
            <a:spLocks noGrp="1"/>
          </p:cNvSpPr>
          <p:nvPr>
            <p:ph idx="1"/>
            <p:custDataLst>
              <p:tags r:id="rId2"/>
            </p:custDataLst>
          </p:nvPr>
        </p:nvSpPr>
        <p:spPr/>
        <p:txBody>
          <a:bodyPr>
            <a:normAutofit/>
          </a:bodyPr>
          <a:lstStyle/>
          <a:p>
            <a:pPr marL="0" indent="0">
              <a:buNone/>
            </a:pPr>
            <a:r>
              <a:rPr lang="en-US" b="1" dirty="0" err="1"/>
              <a:t>Faits</a:t>
            </a:r>
            <a:r>
              <a:rPr lang="en-US" b="1" dirty="0"/>
              <a:t>:</a:t>
            </a:r>
          </a:p>
          <a:p>
            <a:pPr marL="0" indent="0">
              <a:buNone/>
            </a:pPr>
            <a:r>
              <a:rPr lang="fr-CA" dirty="0"/>
              <a:t>L’exposition répétée à son superviseur constituait un danger.</a:t>
            </a:r>
          </a:p>
          <a:p>
            <a:pPr marL="0" indent="0">
              <a:buNone/>
            </a:pPr>
            <a:r>
              <a:rPr lang="fr-CA" dirty="0"/>
              <a:t>Le directeur régional du Programme du travail, région du Québec, Emploi et Développement social Canada a conclu que les préoccupations de M</a:t>
            </a:r>
            <a:r>
              <a:rPr lang="fr-CA" baseline="30000" dirty="0"/>
              <a:t>me</a:t>
            </a:r>
            <a:r>
              <a:rPr lang="fr-CA" dirty="0"/>
              <a:t> Karn seraient mieux traitées sous le régime de la </a:t>
            </a:r>
            <a:r>
              <a:rPr lang="fr-CA" i="1" dirty="0"/>
              <a:t>Loi sur les relations de travail dans la fonction publique</a:t>
            </a:r>
            <a:r>
              <a:rPr lang="fr-CA" dirty="0"/>
              <a:t>, </a:t>
            </a:r>
            <a:endParaRPr lang="en-US" dirty="0"/>
          </a:p>
          <a:p>
            <a:endParaRPr lang="en-US" dirty="0"/>
          </a:p>
          <a:p>
            <a:pPr marL="0" indent="0">
              <a:buNone/>
            </a:pPr>
            <a:r>
              <a:rPr lang="fr-CA" b="1" dirty="0"/>
              <a:t> </a:t>
            </a:r>
            <a:endParaRPr lang="en-US" dirty="0"/>
          </a:p>
        </p:txBody>
      </p:sp>
    </p:spTree>
    <p:extLst>
      <p:ext uri="{BB962C8B-B14F-4D97-AF65-F5344CB8AC3E}">
        <p14:creationId xmlns:p14="http://schemas.microsoft.com/office/powerpoint/2010/main" val="24971598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p>
            <a:r>
              <a:rPr lang="en-US" i="1" dirty="0"/>
              <a:t>Karn v. Canada (Attorney General)</a:t>
            </a:r>
            <a:br>
              <a:rPr lang="en-US" dirty="0"/>
            </a:br>
            <a:endParaRPr lang="en-US" dirty="0"/>
          </a:p>
        </p:txBody>
      </p:sp>
      <p:sp>
        <p:nvSpPr>
          <p:cNvPr id="3" name="Content Placeholder 2"/>
          <p:cNvSpPr>
            <a:spLocks noGrp="1"/>
          </p:cNvSpPr>
          <p:nvPr>
            <p:ph idx="1"/>
            <p:custDataLst>
              <p:tags r:id="rId2"/>
            </p:custDataLst>
          </p:nvPr>
        </p:nvSpPr>
        <p:spPr/>
        <p:txBody>
          <a:bodyPr>
            <a:normAutofit/>
          </a:bodyPr>
          <a:lstStyle/>
          <a:p>
            <a:pPr marL="0" indent="0">
              <a:buNone/>
            </a:pPr>
            <a:r>
              <a:rPr lang="en-US" b="1" dirty="0"/>
              <a:t>Conclusions:</a:t>
            </a:r>
          </a:p>
          <a:p>
            <a:r>
              <a:rPr lang="fr-CA" dirty="0"/>
              <a:t> […]M</a:t>
            </a:r>
            <a:r>
              <a:rPr lang="fr-CA" baseline="30000" dirty="0"/>
              <a:t>me</a:t>
            </a:r>
            <a:r>
              <a:rPr lang="fr-CA" dirty="0"/>
              <a:t> Karn a fait valoir qu’elle ne pouvait légalement présenter son refus de travailler par voie de grief, conformément au paragraphe 208(2) de la </a:t>
            </a:r>
            <a:r>
              <a:rPr lang="fr-CA" i="1" dirty="0"/>
              <a:t>LRTFP</a:t>
            </a:r>
            <a:r>
              <a:rPr lang="fr-CA" dirty="0"/>
              <a:t>. Cette disposition stipule qu’un fonctionnaire ne peut présenter de grief individuel si un recours administratif de réparation lui est ouvert sous le régime d’une autre loi fédérale, à l’exception de la </a:t>
            </a:r>
            <a:r>
              <a:rPr lang="fr-CA" i="1" dirty="0"/>
              <a:t>Loi canadienne sur les droits de la personne</a:t>
            </a:r>
            <a:r>
              <a:rPr lang="fr-CA" dirty="0"/>
              <a:t>. Elle affirme que la décision du directeur régional est déraisonnable puisque la </a:t>
            </a:r>
            <a:r>
              <a:rPr lang="fr-CA" i="1" dirty="0"/>
              <a:t>LRTFP</a:t>
            </a:r>
            <a:r>
              <a:rPr lang="fr-CA" dirty="0"/>
              <a:t> oblige les plaignants à utiliser des processus particuliers, comme la procédure liée au refus de travailler établie par le </a:t>
            </a:r>
            <a:r>
              <a:rPr lang="fr-CA" i="1" dirty="0"/>
              <a:t>Code</a:t>
            </a:r>
            <a:r>
              <a:rPr lang="fr-CA" dirty="0"/>
              <a:t>. </a:t>
            </a:r>
            <a:r>
              <a:rPr lang="fr-CA" u="sng" dirty="0"/>
              <a:t>Elle ajoute que l’obligation de résoudre en temps opportun les situations visant un refus de travail va à l’encontre de la procédure prévue par</a:t>
            </a:r>
            <a:r>
              <a:rPr lang="fr-CA" dirty="0"/>
              <a:t> la </a:t>
            </a:r>
            <a:r>
              <a:rPr lang="fr-CA" i="1" dirty="0"/>
              <a:t>LRTFP</a:t>
            </a:r>
            <a:r>
              <a:rPr lang="fr-CA" dirty="0"/>
              <a:t>, qui prévoit un certain nombre d’étapes à suivre concernant un grief. </a:t>
            </a:r>
            <a:endParaRPr lang="en-US" dirty="0"/>
          </a:p>
          <a:p>
            <a:pPr marL="0" indent="0">
              <a:buNone/>
            </a:pPr>
            <a:endParaRPr lang="en-US" dirty="0"/>
          </a:p>
          <a:p>
            <a:endParaRPr lang="en-US" dirty="0"/>
          </a:p>
        </p:txBody>
      </p:sp>
    </p:spTree>
    <p:extLst>
      <p:ext uri="{BB962C8B-B14F-4D97-AF65-F5344CB8AC3E}">
        <p14:creationId xmlns:p14="http://schemas.microsoft.com/office/powerpoint/2010/main" val="33196248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p>
            <a:r>
              <a:rPr lang="en-US" b="1" i="1" dirty="0"/>
              <a:t>Code </a:t>
            </a:r>
            <a:r>
              <a:rPr lang="en-US" b="1" i="1" dirty="0" err="1"/>
              <a:t>canadien</a:t>
            </a:r>
            <a:r>
              <a:rPr lang="en-US" b="1" i="1" dirty="0"/>
              <a:t> du travail</a:t>
            </a:r>
            <a:br>
              <a:rPr lang="en-US" b="1" dirty="0"/>
            </a:br>
            <a:endParaRPr lang="en-US" dirty="0"/>
          </a:p>
        </p:txBody>
      </p:sp>
      <p:sp>
        <p:nvSpPr>
          <p:cNvPr id="3" name="Content Placeholder 2"/>
          <p:cNvSpPr>
            <a:spLocks noGrp="1"/>
          </p:cNvSpPr>
          <p:nvPr>
            <p:ph idx="1"/>
            <p:custDataLst>
              <p:tags r:id="rId2"/>
            </p:custDataLst>
          </p:nvPr>
        </p:nvSpPr>
        <p:spPr/>
        <p:txBody>
          <a:bodyPr/>
          <a:lstStyle/>
          <a:p>
            <a:pPr marL="0" indent="0">
              <a:buNone/>
            </a:pPr>
            <a:r>
              <a:rPr lang="fr-FR" b="1" dirty="0"/>
              <a:t>Prévention des accidents et des maladies</a:t>
            </a:r>
          </a:p>
          <a:p>
            <a:pPr marL="0" indent="0">
              <a:buNone/>
            </a:pPr>
            <a:r>
              <a:rPr lang="fr-FR" b="1" dirty="0"/>
              <a:t>122.1</a:t>
            </a:r>
            <a:r>
              <a:rPr lang="fr-FR" dirty="0"/>
              <a:t> La présente partie a pour objet de prévenir les accidents et les maladies liés à l’occupation d’un emploi régi par ses dispositions.</a:t>
            </a:r>
          </a:p>
          <a:p>
            <a:endParaRPr lang="en-US" dirty="0"/>
          </a:p>
        </p:txBody>
      </p:sp>
    </p:spTree>
    <p:extLst>
      <p:ext uri="{BB962C8B-B14F-4D97-AF65-F5344CB8AC3E}">
        <p14:creationId xmlns:p14="http://schemas.microsoft.com/office/powerpoint/2010/main" val="4526902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dirty="0"/>
              <a:t>Convention collective</a:t>
            </a:r>
          </a:p>
        </p:txBody>
      </p:sp>
      <p:sp>
        <p:nvSpPr>
          <p:cNvPr id="3" name="Content Placeholder 2"/>
          <p:cNvSpPr>
            <a:spLocks noGrp="1"/>
          </p:cNvSpPr>
          <p:nvPr>
            <p:ph idx="1"/>
            <p:custDataLst>
              <p:tags r:id="rId2"/>
            </p:custDataLst>
          </p:nvPr>
        </p:nvSpPr>
        <p:spPr/>
        <p:txBody>
          <a:bodyPr>
            <a:normAutofit fontScale="92500" lnSpcReduction="20000"/>
          </a:bodyPr>
          <a:lstStyle/>
          <a:p>
            <a:pPr marL="0" indent="0">
              <a:buNone/>
            </a:pPr>
            <a:r>
              <a:rPr lang="fr-CA" sz="3000" b="1" dirty="0"/>
              <a:t>Article 19: élimination de la discrimination</a:t>
            </a:r>
            <a:endParaRPr lang="en-US" sz="3000" b="1" dirty="0"/>
          </a:p>
          <a:p>
            <a:pPr marL="0" indent="0">
              <a:buNone/>
            </a:pPr>
            <a:r>
              <a:rPr lang="fr-CA" sz="3000" b="1" dirty="0"/>
              <a:t>19.01</a:t>
            </a:r>
            <a:r>
              <a:rPr lang="fr-CA" sz="3000" dirty="0"/>
              <a:t> </a:t>
            </a:r>
          </a:p>
          <a:p>
            <a:pPr marL="0" indent="0">
              <a:buNone/>
            </a:pPr>
            <a:r>
              <a:rPr lang="fr-CA" sz="3000" dirty="0"/>
              <a:t>Il n’y aura aucune discrimination, ingérence, restriction, coercition, harcèlement, intimidation, ni aucune mesure disciplinaire exercée ou appliquée à l’égard d’un </a:t>
            </a:r>
            <a:r>
              <a:rPr lang="fr-CA" sz="3000" dirty="0" err="1"/>
              <a:t>employé‑e</a:t>
            </a:r>
            <a:r>
              <a:rPr lang="fr-CA" sz="3000" dirty="0"/>
              <a:t> du fait de son âge, sa race, ses croyances, sa couleur, son origine nationale ou ethnique, sa confession religieuse, son sexe, son orientation sexuelle, son identité sexuelle et l’expression de celle‑ci, sa situation familiale, son état matrimonial, son incapacité mentale ou physique, son adhésion à l’Alliance ou son activité dans celle‑ci ou une condamnation pour laquelle l’</a:t>
            </a:r>
            <a:r>
              <a:rPr lang="fr-CA" sz="3000" dirty="0" err="1"/>
              <a:t>employé‑e</a:t>
            </a:r>
            <a:r>
              <a:rPr lang="fr-CA" sz="3000" dirty="0"/>
              <a:t> a été gracié.</a:t>
            </a:r>
            <a:endParaRPr lang="en-US" sz="3000" dirty="0"/>
          </a:p>
          <a:p>
            <a:pPr marL="0" indent="0">
              <a:buNone/>
            </a:pPr>
            <a:endParaRPr lang="fr-CA" b="1" dirty="0"/>
          </a:p>
        </p:txBody>
      </p:sp>
    </p:spTree>
    <p:extLst>
      <p:ext uri="{BB962C8B-B14F-4D97-AF65-F5344CB8AC3E}">
        <p14:creationId xmlns:p14="http://schemas.microsoft.com/office/powerpoint/2010/main" val="3191031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p>
            <a:pPr algn="ctr"/>
            <a:r>
              <a:rPr lang="fr-FR" b="1" dirty="0"/>
              <a:t>Règlement canadien sur la santé et </a:t>
            </a:r>
            <a:br>
              <a:rPr lang="fr-FR" b="1" dirty="0"/>
            </a:br>
            <a:r>
              <a:rPr lang="fr-FR" b="1" dirty="0"/>
              <a:t>la sécurité au travail </a:t>
            </a:r>
            <a:endParaRPr lang="en-US" dirty="0"/>
          </a:p>
        </p:txBody>
      </p:sp>
      <p:sp>
        <p:nvSpPr>
          <p:cNvPr id="3" name="Content Placeholder 2"/>
          <p:cNvSpPr>
            <a:spLocks noGrp="1"/>
          </p:cNvSpPr>
          <p:nvPr>
            <p:ph idx="1"/>
            <p:custDataLst>
              <p:tags r:id="rId2"/>
            </p:custDataLst>
          </p:nvPr>
        </p:nvSpPr>
        <p:spPr/>
        <p:txBody>
          <a:bodyPr>
            <a:normAutofit fontScale="62500" lnSpcReduction="20000"/>
          </a:bodyPr>
          <a:lstStyle/>
          <a:p>
            <a:pPr marL="0" indent="0">
              <a:buNone/>
            </a:pPr>
            <a:r>
              <a:rPr lang="en-US" b="1" dirty="0" err="1"/>
              <a:t>Interprétation</a:t>
            </a:r>
            <a:endParaRPr lang="fr-FR" b="1" dirty="0"/>
          </a:p>
          <a:p>
            <a:r>
              <a:rPr lang="fr-FR" b="1" dirty="0"/>
              <a:t>20.2</a:t>
            </a:r>
            <a:r>
              <a:rPr lang="fr-FR" dirty="0"/>
              <a:t> Dans la présente partie, constitue de la violence dans le lieu de travail tout agissement, comportement, menace ou geste d’une personne à l’égard d’un employé à son lieu de travail et qui pourrait vraisemblablement lui causer un dommage, un préjudice ou une maladie.</a:t>
            </a:r>
          </a:p>
          <a:p>
            <a:endParaRPr lang="fr-FR" dirty="0"/>
          </a:p>
          <a:p>
            <a:pPr marL="0" indent="0">
              <a:buNone/>
            </a:pPr>
            <a:r>
              <a:rPr lang="fr-FR" b="1" dirty="0"/>
              <a:t>Notification et enquête</a:t>
            </a:r>
            <a:endParaRPr lang="fr-FR" sz="4000" b="1" dirty="0"/>
          </a:p>
          <a:p>
            <a:r>
              <a:rPr lang="fr-FR" b="1" dirty="0"/>
              <a:t>20.9</a:t>
            </a:r>
            <a:r>
              <a:rPr lang="fr-FR" dirty="0"/>
              <a:t> </a:t>
            </a:r>
            <a:r>
              <a:rPr lang="fr-FR" b="1" dirty="0"/>
              <a:t>(1)</a:t>
            </a:r>
            <a:r>
              <a:rPr lang="fr-FR" dirty="0"/>
              <a:t> Au présent article, </a:t>
            </a:r>
            <a:r>
              <a:rPr lang="fr-FR" b="1" i="1" dirty="0"/>
              <a:t>personne compétente</a:t>
            </a:r>
            <a:r>
              <a:rPr lang="fr-FR" dirty="0"/>
              <a:t> s’entend de toute personne qui, à la fois :</a:t>
            </a:r>
          </a:p>
          <a:p>
            <a:pPr lvl="1"/>
            <a:r>
              <a:rPr lang="fr-FR" b="1" dirty="0"/>
              <a:t>a)</a:t>
            </a:r>
            <a:r>
              <a:rPr lang="fr-FR" dirty="0"/>
              <a:t> est impartiale et est considérée comme telle par les parties;</a:t>
            </a:r>
          </a:p>
          <a:p>
            <a:pPr lvl="1"/>
            <a:r>
              <a:rPr lang="fr-FR" b="1" dirty="0"/>
              <a:t>b)</a:t>
            </a:r>
            <a:r>
              <a:rPr lang="fr-FR" dirty="0"/>
              <a:t> a des connaissances, une formation et de l’expérience dans le domaine de la violence dans le lieu de travail;</a:t>
            </a:r>
          </a:p>
          <a:p>
            <a:pPr lvl="1"/>
            <a:r>
              <a:rPr lang="fr-FR" b="1" dirty="0"/>
              <a:t>c)</a:t>
            </a:r>
            <a:r>
              <a:rPr lang="fr-FR" dirty="0"/>
              <a:t> connaît les textes législatifs applicables.</a:t>
            </a:r>
          </a:p>
          <a:p>
            <a:r>
              <a:rPr lang="fr-FR" b="1" dirty="0"/>
              <a:t>(2)</a:t>
            </a:r>
            <a:r>
              <a:rPr lang="fr-FR" dirty="0"/>
              <a:t> Dès qu’il a connaissance de violence dans le lieu de travail ou de toute allégation d’une telle violence, l’employeur tente avec l’employé de régler la situation à l’amiable dans les meilleurs délais.</a:t>
            </a:r>
          </a:p>
          <a:p>
            <a:r>
              <a:rPr lang="fr-FR" b="1" dirty="0"/>
              <a:t>(3)</a:t>
            </a:r>
            <a:r>
              <a:rPr lang="fr-FR" dirty="0"/>
              <a:t> Si la situation n’est pas ainsi réglée, l’employeur nomme une personne compétente pour faire enquête sur la situation et lui fournit tout renseignement pertinent qui ne fait pas l’objet d’une interdiction légale de communication ni n’est susceptible de révéler l’identité de personnes sans leur consentement.</a:t>
            </a:r>
          </a:p>
          <a:p>
            <a:r>
              <a:rPr lang="fr-FR" b="1" dirty="0"/>
              <a:t>(4)</a:t>
            </a:r>
            <a:r>
              <a:rPr lang="fr-FR" dirty="0"/>
              <a:t> Au terme de son enquête, la personne compétente fournit à l’employeur un rapport écrit contenant ses conclusions et recommandations.</a:t>
            </a:r>
          </a:p>
          <a:p>
            <a:endParaRPr lang="en-US" dirty="0"/>
          </a:p>
        </p:txBody>
      </p:sp>
    </p:spTree>
    <p:extLst>
      <p:ext uri="{BB962C8B-B14F-4D97-AF65-F5344CB8AC3E}">
        <p14:creationId xmlns:p14="http://schemas.microsoft.com/office/powerpoint/2010/main" val="412855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p>
            <a:r>
              <a:rPr lang="fr-CA" b="1" i="1" dirty="0"/>
              <a:t>Alliance de la Fonction publique du Canada c. Canada (Procureur général)</a:t>
            </a:r>
            <a:endParaRPr lang="en-US" dirty="0"/>
          </a:p>
        </p:txBody>
      </p:sp>
      <p:sp>
        <p:nvSpPr>
          <p:cNvPr id="3" name="Content Placeholder 2"/>
          <p:cNvSpPr>
            <a:spLocks noGrp="1"/>
          </p:cNvSpPr>
          <p:nvPr>
            <p:ph idx="1"/>
            <p:custDataLst>
              <p:tags r:id="rId2"/>
            </p:custDataLst>
          </p:nvPr>
        </p:nvSpPr>
        <p:spPr>
          <a:xfrm>
            <a:off x="1116387" y="1737360"/>
            <a:ext cx="10058400" cy="4023360"/>
          </a:xfrm>
        </p:spPr>
        <p:txBody>
          <a:bodyPr>
            <a:normAutofit/>
          </a:bodyPr>
          <a:lstStyle/>
          <a:p>
            <a:pPr marL="0" indent="0">
              <a:buNone/>
            </a:pPr>
            <a:r>
              <a:rPr lang="en-US" b="1" dirty="0" err="1"/>
              <a:t>Faits</a:t>
            </a:r>
            <a:r>
              <a:rPr lang="en-US" b="1" dirty="0"/>
              <a:t>: </a:t>
            </a:r>
          </a:p>
          <a:p>
            <a:pPr>
              <a:buFont typeface="Arial" panose="020B0604020202020204" pitchFamily="34" charset="0"/>
              <a:buChar char="•"/>
            </a:pPr>
            <a:r>
              <a:rPr lang="fr-CA" dirty="0"/>
              <a:t> Problèmes soulevés dans la plainte: favoritisme et traitement irrespectueux</a:t>
            </a:r>
          </a:p>
          <a:p>
            <a:pPr>
              <a:buFont typeface="Arial" panose="020B0604020202020204" pitchFamily="34" charset="0"/>
              <a:buChar char="•"/>
            </a:pPr>
            <a:r>
              <a:rPr lang="fr-CA" dirty="0"/>
              <a:t> Pas expressément mention de "violence dans le lieu de travail" </a:t>
            </a:r>
          </a:p>
          <a:p>
            <a:pPr>
              <a:buFont typeface="Arial" panose="020B0604020202020204" pitchFamily="34" charset="0"/>
              <a:buChar char="•"/>
            </a:pPr>
            <a:r>
              <a:rPr lang="fr-CA" dirty="0"/>
              <a:t> Pas présentée comme une plainte pour violence dans le lieu de travail au titre du </a:t>
            </a:r>
            <a:r>
              <a:rPr lang="fr-CA" i="1" dirty="0"/>
              <a:t>Règlement canadien sur la santé et la sécurité au travail</a:t>
            </a:r>
          </a:p>
          <a:p>
            <a:pPr>
              <a:buFont typeface="Arial" panose="020B0604020202020204" pitchFamily="34" charset="0"/>
              <a:buChar char="•"/>
            </a:pPr>
            <a:r>
              <a:rPr lang="fr-CA" dirty="0"/>
              <a:t> Pas d’enquête nécessaire</a:t>
            </a:r>
          </a:p>
          <a:p>
            <a:pPr marL="0" indent="0">
              <a:buNone/>
            </a:pPr>
            <a:endParaRPr lang="en-US" dirty="0"/>
          </a:p>
        </p:txBody>
      </p:sp>
    </p:spTree>
    <p:extLst>
      <p:ext uri="{BB962C8B-B14F-4D97-AF65-F5344CB8AC3E}">
        <p14:creationId xmlns:p14="http://schemas.microsoft.com/office/powerpoint/2010/main" val="2529775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p>
            <a:r>
              <a:rPr lang="fr-CA" b="1" i="1" dirty="0"/>
              <a:t>Alliance de la Fonction publique du Canada c. Canada (Procureur général)</a:t>
            </a:r>
            <a:endParaRPr lang="en-US" dirty="0"/>
          </a:p>
        </p:txBody>
      </p:sp>
      <p:sp>
        <p:nvSpPr>
          <p:cNvPr id="3" name="Content Placeholder 2"/>
          <p:cNvSpPr>
            <a:spLocks noGrp="1"/>
          </p:cNvSpPr>
          <p:nvPr>
            <p:ph idx="1"/>
            <p:custDataLst>
              <p:tags r:id="rId2"/>
            </p:custDataLst>
          </p:nvPr>
        </p:nvSpPr>
        <p:spPr/>
        <p:txBody>
          <a:bodyPr>
            <a:normAutofit/>
          </a:bodyPr>
          <a:lstStyle/>
          <a:p>
            <a:pPr marL="0" indent="0">
              <a:buNone/>
            </a:pPr>
            <a:r>
              <a:rPr lang="fr-CA" b="1" dirty="0"/>
              <a:t>Faits:</a:t>
            </a:r>
          </a:p>
          <a:p>
            <a:pPr>
              <a:buFont typeface="Arial" panose="020B0604020202020204" pitchFamily="34" charset="0"/>
              <a:buChar char="•"/>
            </a:pPr>
            <a:r>
              <a:rPr lang="fr-CA" dirty="0"/>
              <a:t>Une agente en santé et sécurité a établi, l'ACIA n'avait pas nommé une personne compétente et a donné instruction à l'ACIA de mettre fin à la contravention.</a:t>
            </a:r>
          </a:p>
          <a:p>
            <a:pPr>
              <a:buFont typeface="Arial" panose="020B0604020202020204" pitchFamily="34" charset="0"/>
              <a:buChar char="•"/>
            </a:pPr>
            <a:r>
              <a:rPr lang="fr-CA" dirty="0"/>
              <a:t>L'agent d'appel a conclu que les allégations de la plainte ne correspondaient pas à de la violence dans le lieu de travail, car le comportement allégué ne pouvait vraisemblablement causer un dommage, un préjudice ou une maladie à l'employé. </a:t>
            </a:r>
            <a:endParaRPr lang="en-US" dirty="0"/>
          </a:p>
          <a:p>
            <a:endParaRPr lang="en-US" dirty="0"/>
          </a:p>
        </p:txBody>
      </p:sp>
    </p:spTree>
    <p:extLst>
      <p:ext uri="{BB962C8B-B14F-4D97-AF65-F5344CB8AC3E}">
        <p14:creationId xmlns:p14="http://schemas.microsoft.com/office/powerpoint/2010/main" val="3748485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p>
            <a:r>
              <a:rPr lang="fr-CA" b="1" i="1" dirty="0"/>
              <a:t>Alliance de la Fonction publique du Canada c. Canada (Procureur général)</a:t>
            </a:r>
            <a:endParaRPr lang="en-US" dirty="0"/>
          </a:p>
        </p:txBody>
      </p:sp>
      <p:sp>
        <p:nvSpPr>
          <p:cNvPr id="3" name="Content Placeholder 2"/>
          <p:cNvSpPr>
            <a:spLocks noGrp="1"/>
          </p:cNvSpPr>
          <p:nvPr>
            <p:ph idx="1"/>
            <p:custDataLst>
              <p:tags r:id="rId2"/>
            </p:custDataLst>
          </p:nvPr>
        </p:nvSpPr>
        <p:spPr/>
        <p:txBody>
          <a:bodyPr>
            <a:normAutofit/>
          </a:bodyPr>
          <a:lstStyle/>
          <a:p>
            <a:pPr marL="0" indent="0">
              <a:buNone/>
            </a:pPr>
            <a:r>
              <a:rPr lang="en-US" b="1" dirty="0"/>
              <a:t>Conclusions:</a:t>
            </a:r>
            <a:endParaRPr lang="en-US" dirty="0"/>
          </a:p>
          <a:p>
            <a:pPr marL="0" indent="0">
              <a:lnSpc>
                <a:spcPct val="110000"/>
              </a:lnSpc>
              <a:buNone/>
            </a:pPr>
            <a:r>
              <a:rPr lang="fr-CA" sz="2200" dirty="0"/>
              <a:t>Selon la Cour fédérale, le libellé de l'article 20.2 était suffisamment large pour comprendre le harcèlement qui peut causer un dommage mental ou psychologique ou une maladie. Elle a conclu que la décision de l'agent d'appel était déraisonnable, jugeant, entre autres, que celui-ci ne pouvait se fier à une enquête non autorisée effectuée par une personne qui n'était pas considérée comme impartiale pour conclure que les allégations ne révélaient pas une situation de violence dans le lieu de travail.</a:t>
            </a:r>
            <a:endParaRPr lang="en-US" sz="2200" dirty="0"/>
          </a:p>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3487515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p>
            <a:r>
              <a:rPr lang="fr-CA" b="1" i="1" dirty="0"/>
              <a:t>Alliance de la Fonction publique du Canada c. Canada (Procureur général)</a:t>
            </a:r>
            <a:endParaRPr lang="en-US" dirty="0"/>
          </a:p>
        </p:txBody>
      </p:sp>
      <p:sp>
        <p:nvSpPr>
          <p:cNvPr id="3" name="Content Placeholder 2"/>
          <p:cNvSpPr>
            <a:spLocks noGrp="1"/>
          </p:cNvSpPr>
          <p:nvPr>
            <p:ph idx="1"/>
            <p:custDataLst>
              <p:tags r:id="rId2"/>
            </p:custDataLst>
          </p:nvPr>
        </p:nvSpPr>
        <p:spPr/>
        <p:txBody>
          <a:bodyPr>
            <a:normAutofit/>
          </a:bodyPr>
          <a:lstStyle/>
          <a:p>
            <a:pPr marL="0" indent="0">
              <a:buNone/>
            </a:pPr>
            <a:r>
              <a:rPr lang="en-US" b="1" dirty="0"/>
              <a:t>Conclusions:</a:t>
            </a:r>
          </a:p>
          <a:p>
            <a:pPr marL="0" indent="0">
              <a:lnSpc>
                <a:spcPct val="110000"/>
              </a:lnSpc>
              <a:buNone/>
            </a:pPr>
            <a:r>
              <a:rPr lang="fr-CA" sz="2200" dirty="0"/>
              <a:t>Je suis d'accord avec le juge de première instance que le seuil devrait être très bas, et qu'un employeur a le devoir de nommer une personne compétente pour faire enquête sur la plainte si la question est non résolue, </a:t>
            </a:r>
            <a:r>
              <a:rPr lang="fr-CA" sz="2200" u="sng" dirty="0"/>
              <a:t>à moins qu'il soit évident que les allégations ne portent pas sur la violence dans le lieu de travail, même en admettant qu'elles soient vraies.</a:t>
            </a:r>
            <a:endParaRPr lang="en-US" sz="2200" u="sng" dirty="0"/>
          </a:p>
          <a:p>
            <a:pPr>
              <a:lnSpc>
                <a:spcPct val="110000"/>
              </a:lnSpc>
              <a:buFont typeface="Arial" panose="020B0604020202020204" pitchFamily="34" charset="0"/>
              <a:buChar char="•"/>
            </a:pPr>
            <a:endParaRPr lang="en-US" sz="2200" dirty="0"/>
          </a:p>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1908184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dirty="0" err="1"/>
              <a:t>Définition</a:t>
            </a:r>
            <a:r>
              <a:rPr lang="en-US" dirty="0"/>
              <a:t> de danger</a:t>
            </a:r>
          </a:p>
        </p:txBody>
      </p:sp>
      <p:sp>
        <p:nvSpPr>
          <p:cNvPr id="3" name="Content Placeholder 2"/>
          <p:cNvSpPr>
            <a:spLocks noGrp="1"/>
          </p:cNvSpPr>
          <p:nvPr>
            <p:ph idx="1"/>
            <p:custDataLst>
              <p:tags r:id="rId2"/>
            </p:custDataLst>
          </p:nvPr>
        </p:nvSpPr>
        <p:spPr>
          <a:xfrm>
            <a:off x="854279" y="1850792"/>
            <a:ext cx="10515600" cy="4351338"/>
          </a:xfrm>
        </p:spPr>
        <p:txBody>
          <a:bodyPr>
            <a:normAutofit fontScale="92500"/>
          </a:bodyPr>
          <a:lstStyle/>
          <a:p>
            <a:pPr marL="0" indent="0">
              <a:buNone/>
            </a:pPr>
            <a:r>
              <a:rPr lang="fr-CA" sz="2200" b="1" dirty="0"/>
              <a:t>Avant le 14 Octobre 2014 :</a:t>
            </a:r>
            <a:endParaRPr lang="en-US" sz="2200" dirty="0"/>
          </a:p>
          <a:p>
            <a:pPr marL="0" indent="0">
              <a:lnSpc>
                <a:spcPct val="110000"/>
              </a:lnSpc>
              <a:buNone/>
            </a:pPr>
            <a:r>
              <a:rPr lang="fr-CA" sz="2200" dirty="0"/>
              <a:t>Situation, tâche ou risque — existant ou éventuel — susceptible de causer des blessures à une personne qui y est exposée, ou de la rendre malade — même si ses effets sur l’intégrité physique ou la santé ne sont pas immédiats —, avant que, selon le cas, le risque soit écarté, la situation corrigée ou la tâche modifiée. Est notamment visée toute exposition à une substance dangereuse susceptible d’avoir des effets à long terme sur la santé ou le système reproducteur. </a:t>
            </a:r>
            <a:r>
              <a:rPr lang="en-US" sz="2200" dirty="0"/>
              <a:t>(danger)</a:t>
            </a:r>
          </a:p>
          <a:p>
            <a:pPr marL="0" indent="0">
              <a:buNone/>
            </a:pPr>
            <a:r>
              <a:rPr lang="fr-CA" sz="2200" b="1" i="1" dirty="0"/>
              <a:t> </a:t>
            </a:r>
            <a:endParaRPr lang="en-US" sz="2200" dirty="0"/>
          </a:p>
          <a:p>
            <a:pPr marL="0" indent="0">
              <a:buNone/>
            </a:pPr>
            <a:r>
              <a:rPr lang="fr-CA" sz="2200" b="1" dirty="0"/>
              <a:t>Après le 14 Octobre 2014 :</a:t>
            </a:r>
            <a:endParaRPr lang="en-US" sz="2200" dirty="0"/>
          </a:p>
          <a:p>
            <a:pPr marL="0" indent="0">
              <a:lnSpc>
                <a:spcPct val="110000"/>
              </a:lnSpc>
              <a:buNone/>
            </a:pPr>
            <a:r>
              <a:rPr lang="fr-CA" sz="2200" dirty="0"/>
              <a:t>Situation, tâche ou risque qui pourrait vraisemblablement présenter une menace imminente ou sérieuse pour la vie ou pour la santé de la personne qui y est exposée avant que, selon le cas, la situation soit corrigée, la tâche modifiée ou le risque écarté. (danger)</a:t>
            </a:r>
            <a:endParaRPr lang="en-US" sz="2200" dirty="0"/>
          </a:p>
          <a:p>
            <a:pPr marL="0" indent="0">
              <a:buNone/>
            </a:pPr>
            <a:endParaRPr lang="fr-CA" b="1" i="1" dirty="0"/>
          </a:p>
          <a:p>
            <a:endParaRPr lang="en-US" dirty="0"/>
          </a:p>
        </p:txBody>
      </p:sp>
    </p:spTree>
    <p:extLst>
      <p:ext uri="{BB962C8B-B14F-4D97-AF65-F5344CB8AC3E}">
        <p14:creationId xmlns:p14="http://schemas.microsoft.com/office/powerpoint/2010/main" val="1623695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p>
            <a:r>
              <a:rPr lang="fr-CA" i="1" dirty="0"/>
              <a:t>Donohue c. Agence des services frontaliers du Canada, 2017 TSSTC 5</a:t>
            </a:r>
            <a:endParaRPr lang="en-US" dirty="0"/>
          </a:p>
        </p:txBody>
      </p:sp>
      <p:sp>
        <p:nvSpPr>
          <p:cNvPr id="3" name="Content Placeholder 2"/>
          <p:cNvSpPr>
            <a:spLocks noGrp="1"/>
          </p:cNvSpPr>
          <p:nvPr>
            <p:ph idx="1"/>
            <p:custDataLst>
              <p:tags r:id="rId2"/>
            </p:custDataLst>
          </p:nvPr>
        </p:nvSpPr>
        <p:spPr/>
        <p:txBody>
          <a:bodyPr>
            <a:normAutofit/>
          </a:bodyPr>
          <a:lstStyle/>
          <a:p>
            <a:pPr marL="0" indent="0">
              <a:buNone/>
            </a:pPr>
            <a:r>
              <a:rPr lang="en-US" b="1" dirty="0" err="1"/>
              <a:t>Faits</a:t>
            </a:r>
            <a:r>
              <a:rPr lang="en-US" b="1" dirty="0"/>
              <a:t>: </a:t>
            </a:r>
          </a:p>
          <a:p>
            <a:pPr marL="0" indent="0">
              <a:buNone/>
            </a:pPr>
            <a:r>
              <a:rPr lang="fr-CA" dirty="0"/>
              <a:t>La voyageuse avait été détenue et avait agi de manière violente envers les agents de services frontaliers.  Elle avait craché sur des agents et essayé d’en mordre d’autres. </a:t>
            </a:r>
            <a:endParaRPr lang="en-US" dirty="0"/>
          </a:p>
          <a:p>
            <a:pPr marL="0" indent="0">
              <a:buNone/>
            </a:pPr>
            <a:r>
              <a:rPr lang="fr-CA" b="1" dirty="0"/>
              <a:t>Motifs du refus:</a:t>
            </a:r>
          </a:p>
          <a:p>
            <a:pPr lvl="1"/>
            <a:r>
              <a:rPr lang="fr-CA" dirty="0"/>
              <a:t>une formation sur les techniques de détention en cellule de personnes violentes;</a:t>
            </a:r>
            <a:endParaRPr lang="en-US" dirty="0"/>
          </a:p>
          <a:p>
            <a:pPr lvl="1"/>
            <a:r>
              <a:rPr lang="fr-CA" dirty="0"/>
              <a:t>une formation en extraction de cellule (faire sortir une personne d'une cellule);</a:t>
            </a:r>
            <a:endParaRPr lang="en-US" dirty="0"/>
          </a:p>
          <a:p>
            <a:pPr lvl="1"/>
            <a:r>
              <a:rPr lang="fr-CA" dirty="0"/>
              <a:t>des outils (chaises de contention, masques anti-crachats ou sangles);</a:t>
            </a:r>
            <a:endParaRPr lang="en-US" dirty="0"/>
          </a:p>
          <a:p>
            <a:pPr lvl="1"/>
            <a:r>
              <a:rPr lang="fr-CA" dirty="0"/>
              <a:t>des installations adéquates (aucune cellule permettant d'y passer la nuit</a:t>
            </a:r>
            <a:endParaRPr lang="en-US" dirty="0"/>
          </a:p>
        </p:txBody>
      </p:sp>
    </p:spTree>
    <p:extLst>
      <p:ext uri="{BB962C8B-B14F-4D97-AF65-F5344CB8AC3E}">
        <p14:creationId xmlns:p14="http://schemas.microsoft.com/office/powerpoint/2010/main" val="178559678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2"/>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2"/>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2"/>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1"/>
</p:tagLst>
</file>

<file path=ppt/tags/tag24.xml><?xml version="1.0" encoding="utf-8"?>
<p:tagLst xmlns:a="http://schemas.openxmlformats.org/drawingml/2006/main" xmlns:r="http://schemas.openxmlformats.org/officeDocument/2006/relationships" xmlns:p="http://schemas.openxmlformats.org/presentationml/2006/main">
  <p:tag name="NUM" val="2"/>
</p:tagLst>
</file>

<file path=ppt/tags/tag25.xml><?xml version="1.0" encoding="utf-8"?>
<p:tagLst xmlns:a="http://schemas.openxmlformats.org/drawingml/2006/main" xmlns:r="http://schemas.openxmlformats.org/officeDocument/2006/relationships" xmlns:p="http://schemas.openxmlformats.org/presentationml/2006/main">
  <p:tag name="NUM" val="1"/>
</p:tagLst>
</file>

<file path=ppt/tags/tag26.xml><?xml version="1.0" encoding="utf-8"?>
<p:tagLst xmlns:a="http://schemas.openxmlformats.org/drawingml/2006/main" xmlns:r="http://schemas.openxmlformats.org/officeDocument/2006/relationships" xmlns:p="http://schemas.openxmlformats.org/presentationml/2006/main">
  <p:tag name="NUM" val="2"/>
</p:tagLst>
</file>

<file path=ppt/tags/tag27.xml><?xml version="1.0" encoding="utf-8"?>
<p:tagLst xmlns:a="http://schemas.openxmlformats.org/drawingml/2006/main" xmlns:r="http://schemas.openxmlformats.org/officeDocument/2006/relationships" xmlns:p="http://schemas.openxmlformats.org/presentationml/2006/main">
  <p:tag name="NUM" val="1"/>
</p:tagLst>
</file>

<file path=ppt/tags/tag28.xml><?xml version="1.0" encoding="utf-8"?>
<p:tagLst xmlns:a="http://schemas.openxmlformats.org/drawingml/2006/main" xmlns:r="http://schemas.openxmlformats.org/officeDocument/2006/relationships" xmlns:p="http://schemas.openxmlformats.org/presentationml/2006/main">
  <p:tag name="NUM" val="2"/>
</p:tagLst>
</file>

<file path=ppt/tags/tag29.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30.xml><?xml version="1.0" encoding="utf-8"?>
<p:tagLst xmlns:a="http://schemas.openxmlformats.org/drawingml/2006/main" xmlns:r="http://schemas.openxmlformats.org/officeDocument/2006/relationships" xmlns:p="http://schemas.openxmlformats.org/presentationml/2006/main">
  <p:tag name="NUM" val="2"/>
</p:tagLst>
</file>

<file path=ppt/tags/tag31.xml><?xml version="1.0" encoding="utf-8"?>
<p:tagLst xmlns:a="http://schemas.openxmlformats.org/drawingml/2006/main" xmlns:r="http://schemas.openxmlformats.org/officeDocument/2006/relationships" xmlns:p="http://schemas.openxmlformats.org/presentationml/2006/main">
  <p:tag name="NUM" val="1"/>
</p:tagLst>
</file>

<file path=ppt/tags/tag32.xml><?xml version="1.0" encoding="utf-8"?>
<p:tagLst xmlns:a="http://schemas.openxmlformats.org/drawingml/2006/main" xmlns:r="http://schemas.openxmlformats.org/officeDocument/2006/relationships" xmlns:p="http://schemas.openxmlformats.org/presentationml/2006/main">
  <p:tag name="NUM" val="2"/>
</p:tagLst>
</file>

<file path=ppt/tags/tag33.xml><?xml version="1.0" encoding="utf-8"?>
<p:tagLst xmlns:a="http://schemas.openxmlformats.org/drawingml/2006/main" xmlns:r="http://schemas.openxmlformats.org/officeDocument/2006/relationships" xmlns:p="http://schemas.openxmlformats.org/presentationml/2006/main">
  <p:tag name="NUM" val="1"/>
</p:tagLst>
</file>

<file path=ppt/tags/tag34.xml><?xml version="1.0" encoding="utf-8"?>
<p:tagLst xmlns:a="http://schemas.openxmlformats.org/drawingml/2006/main" xmlns:r="http://schemas.openxmlformats.org/officeDocument/2006/relationships" xmlns:p="http://schemas.openxmlformats.org/presentationml/2006/main">
  <p:tag name="NUM" val="2"/>
</p:tagLst>
</file>

<file path=ppt/tags/tag35.xml><?xml version="1.0" encoding="utf-8"?>
<p:tagLst xmlns:a="http://schemas.openxmlformats.org/drawingml/2006/main" xmlns:r="http://schemas.openxmlformats.org/officeDocument/2006/relationships" xmlns:p="http://schemas.openxmlformats.org/presentationml/2006/main">
  <p:tag name="NUM" val="1"/>
</p:tagLst>
</file>

<file path=ppt/tags/tag36.xml><?xml version="1.0" encoding="utf-8"?>
<p:tagLst xmlns:a="http://schemas.openxmlformats.org/drawingml/2006/main" xmlns:r="http://schemas.openxmlformats.org/officeDocument/2006/relationships" xmlns:p="http://schemas.openxmlformats.org/presentationml/2006/main">
  <p:tag name="NUM" val="2"/>
</p:tagLst>
</file>

<file path=ppt/tags/tag37.xml><?xml version="1.0" encoding="utf-8"?>
<p:tagLst xmlns:a="http://schemas.openxmlformats.org/drawingml/2006/main" xmlns:r="http://schemas.openxmlformats.org/officeDocument/2006/relationships" xmlns:p="http://schemas.openxmlformats.org/presentationml/2006/main">
  <p:tag name="NUM" val="1"/>
</p:tagLst>
</file>

<file path=ppt/tags/tag38.xml><?xml version="1.0" encoding="utf-8"?>
<p:tagLst xmlns:a="http://schemas.openxmlformats.org/drawingml/2006/main" xmlns:r="http://schemas.openxmlformats.org/officeDocument/2006/relationships" xmlns:p="http://schemas.openxmlformats.org/presentationml/2006/main">
  <p:tag name="NUM" val="2"/>
</p:tagLst>
</file>

<file path=ppt/tags/tag39.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40.xml><?xml version="1.0" encoding="utf-8"?>
<p:tagLst xmlns:a="http://schemas.openxmlformats.org/drawingml/2006/main" xmlns:r="http://schemas.openxmlformats.org/officeDocument/2006/relationships" xmlns:p="http://schemas.openxmlformats.org/presentationml/2006/main">
  <p:tag name="NUM" val="2"/>
</p:tagLst>
</file>

<file path=ppt/tags/tag41.xml><?xml version="1.0" encoding="utf-8"?>
<p:tagLst xmlns:a="http://schemas.openxmlformats.org/drawingml/2006/main" xmlns:r="http://schemas.openxmlformats.org/officeDocument/2006/relationships" xmlns:p="http://schemas.openxmlformats.org/presentationml/2006/main">
  <p:tag name="NUM" val="1"/>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1"/>
</p:tagLst>
</file>

<file path=ppt/tags/tag44.xml><?xml version="1.0" encoding="utf-8"?>
<p:tagLst xmlns:a="http://schemas.openxmlformats.org/drawingml/2006/main" xmlns:r="http://schemas.openxmlformats.org/officeDocument/2006/relationships" xmlns:p="http://schemas.openxmlformats.org/presentationml/2006/main">
  <p:tag name="NUM" val="2"/>
</p:tagLst>
</file>

<file path=ppt/tags/tag45.xml><?xml version="1.0" encoding="utf-8"?>
<p:tagLst xmlns:a="http://schemas.openxmlformats.org/drawingml/2006/main" xmlns:r="http://schemas.openxmlformats.org/officeDocument/2006/relationships" xmlns:p="http://schemas.openxmlformats.org/presentationml/2006/main">
  <p:tag name="NUM" val="1"/>
</p:tagLst>
</file>

<file path=ppt/tags/tag46.xml><?xml version="1.0" encoding="utf-8"?>
<p:tagLst xmlns:a="http://schemas.openxmlformats.org/drawingml/2006/main" xmlns:r="http://schemas.openxmlformats.org/officeDocument/2006/relationships" xmlns:p="http://schemas.openxmlformats.org/presentationml/2006/main">
  <p:tag name="NUM" val="2"/>
</p:tagLst>
</file>

<file path=ppt/tags/tag47.xml><?xml version="1.0" encoding="utf-8"?>
<p:tagLst xmlns:a="http://schemas.openxmlformats.org/drawingml/2006/main" xmlns:r="http://schemas.openxmlformats.org/officeDocument/2006/relationships" xmlns:p="http://schemas.openxmlformats.org/presentationml/2006/main">
  <p:tag name="NUM" val="1"/>
</p:tagLst>
</file>

<file path=ppt/tags/tag48.xml><?xml version="1.0" encoding="utf-8"?>
<p:tagLst xmlns:a="http://schemas.openxmlformats.org/drawingml/2006/main" xmlns:r="http://schemas.openxmlformats.org/officeDocument/2006/relationships" xmlns:p="http://schemas.openxmlformats.org/presentationml/2006/main">
  <p:tag name="NUM" val="2"/>
</p:tagLst>
</file>

<file path=ppt/tags/tag49.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50.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146</TotalTime>
  <Words>1478</Words>
  <Application>Microsoft Office PowerPoint</Application>
  <PresentationFormat>Widescreen</PresentationFormat>
  <Paragraphs>125</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Retrospect</vt:lpstr>
      <vt:lpstr> Décisions récentes en santé sécurité au travail </vt:lpstr>
      <vt:lpstr>Décisions</vt:lpstr>
      <vt:lpstr>Règlement canadien sur la santé et  la sécurité au travail </vt:lpstr>
      <vt:lpstr>Alliance de la Fonction publique du Canada c. Canada (Procureur général)</vt:lpstr>
      <vt:lpstr>Alliance de la Fonction publique du Canada c. Canada (Procureur général)</vt:lpstr>
      <vt:lpstr>Alliance de la Fonction publique du Canada c. Canada (Procureur général)</vt:lpstr>
      <vt:lpstr>Alliance de la Fonction publique du Canada c. Canada (Procureur général)</vt:lpstr>
      <vt:lpstr>Définition de danger</vt:lpstr>
      <vt:lpstr>Donohue c. Agence des services frontaliers du Canada, 2017 TSSTC 5</vt:lpstr>
      <vt:lpstr>Donohue c. Agence des services frontaliers du Canada, 2017 TSSTC 5</vt:lpstr>
      <vt:lpstr>Donohue c. Agence des services frontaliers du Canada, 2017 TSSTC 5</vt:lpstr>
      <vt:lpstr>Donohue c. Agence des services frontaliers du Canada, 2017 TSSTC 5</vt:lpstr>
      <vt:lpstr>Donohue c. Agence des services frontaliers du Canada, 2017 TSSTC 5</vt:lpstr>
      <vt:lpstr>Agence des services frontaliers du Canada, appelante et Brian Donohue et Robert Burke, intimés 2017 TSSTC 6  </vt:lpstr>
      <vt:lpstr>Agence des services frontaliers du Canada, appelante et Brian Donohue et Robert Burke, intimés 2017 TSSTC 6 </vt:lpstr>
      <vt:lpstr>Agence des services frontaliers du Canada, appelante et Brian Donohue et Robert Burke, intimés 2017 TSSTC 6</vt:lpstr>
      <vt:lpstr>Agence des services frontaliers du Canada, appelante et Brian Donohue et Robert Burke, intimés 2017 TSSTC 6</vt:lpstr>
      <vt:lpstr>Agence des services frontaliers du Canada, appelante et Brian Donohue et Robert Burke, intimés 2017 TSSTC 6</vt:lpstr>
      <vt:lpstr>Agence des services frontaliers du Canada, appelante et Brian Donohue et Robert Burke, intimés 2017 TSSTC 6</vt:lpstr>
      <vt:lpstr>Agence des services frontaliers du Canada, appelante et Brian Donohue et Robert Burke, intimés 2017 TSSTC 6</vt:lpstr>
      <vt:lpstr>Agence des services frontaliers du Canada, appelante et Brian Donohue et Robert Burke, intimés 2017 TSSTC 6</vt:lpstr>
      <vt:lpstr>Karn v. Canada (Attorney General) </vt:lpstr>
      <vt:lpstr>Karn v. Canada (Attorney General) </vt:lpstr>
      <vt:lpstr>Code canadien du travail </vt:lpstr>
      <vt:lpstr>Convention collective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Décisions récentes en santé sécurité au travail</dc:title>
  <dc:creator>Jean-Rodrigue Yoboua</dc:creator>
  <cp:lastModifiedBy>Jean-Rodrigue Yoboua</cp:lastModifiedBy>
  <cp:revision>16</cp:revision>
  <dcterms:created xsi:type="dcterms:W3CDTF">2017-09-07T16:13:25Z</dcterms:created>
  <dcterms:modified xsi:type="dcterms:W3CDTF">2017-09-10T01:16:18Z</dcterms:modified>
</cp:coreProperties>
</file>